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4"/>
  </p:notesMasterIdLst>
  <p:sldIdLst>
    <p:sldId id="257" r:id="rId3"/>
    <p:sldId id="258" r:id="rId4"/>
    <p:sldId id="259" r:id="rId5"/>
    <p:sldId id="260" r:id="rId6"/>
    <p:sldId id="261" r:id="rId7"/>
    <p:sldId id="263" r:id="rId8"/>
    <p:sldId id="266" r:id="rId9"/>
    <p:sldId id="264" r:id="rId10"/>
    <p:sldId id="265" r:id="rId11"/>
    <p:sldId id="268" r:id="rId12"/>
    <p:sldId id="267" r:id="rId13"/>
    <p:sldId id="270" r:id="rId14"/>
    <p:sldId id="269" r:id="rId15"/>
    <p:sldId id="272" r:id="rId16"/>
    <p:sldId id="271" r:id="rId17"/>
    <p:sldId id="273"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2" r:id="rId63"/>
    <p:sldId id="321" r:id="rId64"/>
    <p:sldId id="323" r:id="rId65"/>
    <p:sldId id="324" r:id="rId66"/>
    <p:sldId id="325" r:id="rId67"/>
    <p:sldId id="328"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4" r:id="rId112"/>
    <p:sldId id="375" r:id="rId113"/>
    <p:sldId id="377" r:id="rId114"/>
    <p:sldId id="379" r:id="rId115"/>
    <p:sldId id="378" r:id="rId116"/>
    <p:sldId id="380" r:id="rId117"/>
    <p:sldId id="381" r:id="rId118"/>
    <p:sldId id="382" r:id="rId119"/>
    <p:sldId id="383" r:id="rId120"/>
    <p:sldId id="384" r:id="rId121"/>
    <p:sldId id="385" r:id="rId122"/>
    <p:sldId id="386" r:id="rId123"/>
    <p:sldId id="387" r:id="rId124"/>
    <p:sldId id="388" r:id="rId125"/>
    <p:sldId id="402" r:id="rId126"/>
    <p:sldId id="398" r:id="rId127"/>
    <p:sldId id="408" r:id="rId128"/>
    <p:sldId id="403" r:id="rId129"/>
    <p:sldId id="404" r:id="rId130"/>
    <p:sldId id="405" r:id="rId131"/>
    <p:sldId id="406" r:id="rId132"/>
    <p:sldId id="407"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A171E5-9C50-498D-8EA1-26CCB3D194E3}">
          <p14:sldIdLst>
            <p14:sldId id="257"/>
            <p14:sldId id="258"/>
          </p14:sldIdLst>
        </p14:section>
        <p14:section name="What is Software Craftmanship" id="{2DF6B1EF-5107-45D9-B284-995DA194AB28}">
          <p14:sldIdLst>
            <p14:sldId id="259"/>
            <p14:sldId id="260"/>
            <p14:sldId id="261"/>
            <p14:sldId id="263"/>
            <p14:sldId id="266"/>
            <p14:sldId id="264"/>
            <p14:sldId id="265"/>
            <p14:sldId id="268"/>
            <p14:sldId id="267"/>
            <p14:sldId id="270"/>
            <p14:sldId id="269"/>
            <p14:sldId id="272"/>
            <p14:sldId id="271"/>
            <p14:sldId id="273"/>
            <p14:sldId id="275"/>
            <p14:sldId id="276"/>
            <p14:sldId id="277"/>
            <p14:sldId id="278"/>
            <p14:sldId id="279"/>
            <p14:sldId id="280"/>
            <p14:sldId id="281"/>
            <p14:sldId id="282"/>
            <p14:sldId id="283"/>
            <p14:sldId id="284"/>
            <p14:sldId id="286"/>
            <p14:sldId id="287"/>
            <p14:sldId id="288"/>
            <p14:sldId id="289"/>
            <p14:sldId id="290"/>
            <p14:sldId id="291"/>
            <p14:sldId id="292"/>
            <p14:sldId id="293"/>
            <p14:sldId id="294"/>
            <p14:sldId id="295"/>
          </p14:sldIdLst>
        </p14:section>
        <p14:section name="Technical Debt" id="{B635A5E7-9378-4C3C-8D62-AA2D696955BF}">
          <p14:sldIdLst>
            <p14:sldId id="296"/>
            <p14:sldId id="297"/>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Lst>
        </p14:section>
        <p14:section name="SOLID Principles" id="{BDE83DC9-D204-427A-8DDE-CD0EC407ED26}">
          <p14:sldIdLst>
            <p14:sldId id="318"/>
            <p14:sldId id="319"/>
            <p14:sldId id="320"/>
            <p14:sldId id="322"/>
            <p14:sldId id="321"/>
            <p14:sldId id="323"/>
            <p14:sldId id="324"/>
            <p14:sldId id="325"/>
            <p14:sldId id="328"/>
            <p14:sldId id="329"/>
            <p14:sldId id="331"/>
            <p14:sldId id="332"/>
            <p14:sldId id="333"/>
          </p14:sldIdLst>
        </p14:section>
        <p14:section name="Other Key Principles" id="{D4256928-934D-4AD2-8FED-DCD4408AFF67}">
          <p14:sldIdLst>
            <p14:sldId id="334"/>
            <p14:sldId id="335"/>
            <p14:sldId id="336"/>
            <p14:sldId id="337"/>
            <p14:sldId id="338"/>
          </p14:sldIdLst>
        </p14:section>
        <p14:section name="Key Practices" id="{C321982C-93FF-4993-A97E-CE95A1CA5AAB}">
          <p14:sldIdLst>
            <p14:sldId id="339"/>
            <p14:sldId id="340"/>
            <p14:sldId id="341"/>
            <p14:sldId id="342"/>
            <p14:sldId id="343"/>
            <p14:sldId id="344"/>
            <p14:sldId id="345"/>
            <p14:sldId id="346"/>
            <p14:sldId id="347"/>
          </p14:sldIdLst>
        </p14:section>
        <p14:section name="Code Smells" id="{16DC41A9-9405-46AF-839B-3E4CF92814C7}">
          <p14:sldIdLst>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4"/>
            <p14:sldId id="375"/>
            <p14:sldId id="377"/>
            <p14:sldId id="379"/>
            <p14:sldId id="378"/>
            <p14:sldId id="380"/>
            <p14:sldId id="381"/>
            <p14:sldId id="382"/>
            <p14:sldId id="383"/>
            <p14:sldId id="384"/>
            <p14:sldId id="385"/>
            <p14:sldId id="386"/>
            <p14:sldId id="387"/>
          </p14:sldIdLst>
        </p14:section>
        <p14:section name="Getting More" id="{5A17EADA-3E0F-491C-8869-2156AFA4047E}">
          <p14:sldIdLst>
            <p14:sldId id="388"/>
            <p14:sldId id="402"/>
            <p14:sldId id="398"/>
            <p14:sldId id="408"/>
            <p14:sldId id="403"/>
            <p14:sldId id="404"/>
            <p14:sldId id="405"/>
          </p14:sldIdLst>
        </p14:section>
        <p14:section name="Closing" id="{01856E8E-CF20-4358-8BBC-52A27C96753D}">
          <p14:sldIdLst>
            <p14:sldId id="406"/>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102"/>
    <a:srgbClr val="F6EE02"/>
    <a:srgbClr val="0222F6"/>
    <a:srgbClr val="E302F6"/>
    <a:srgbClr val="211020"/>
    <a:srgbClr val="CA5317"/>
    <a:srgbClr val="8400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4" autoAdjust="0"/>
    <p:restoredTop sz="75850" autoAdjust="0"/>
  </p:normalViewPr>
  <p:slideViewPr>
    <p:cSldViewPr snapToGrid="0">
      <p:cViewPr varScale="1">
        <p:scale>
          <a:sx n="87" d="100"/>
          <a:sy n="87" d="100"/>
        </p:scale>
        <p:origin x="158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4117A-0A97-4255-8016-D179BDE2028D}" type="datetimeFigureOut">
              <a:rPr lang="en-US" smtClean="0"/>
              <a:t>10/11/2021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CF23-DCFA-4E7B-A3A9-B1BF8DDFF206}" type="slidenum">
              <a:rPr lang="en-US" smtClean="0"/>
              <a:t>‹#›</a:t>
            </a:fld>
            <a:endParaRPr lang="en-US"/>
          </a:p>
        </p:txBody>
      </p:sp>
    </p:spTree>
    <p:extLst>
      <p:ext uri="{BB962C8B-B14F-4D97-AF65-F5344CB8AC3E}">
        <p14:creationId xmlns:p14="http://schemas.microsoft.com/office/powerpoint/2010/main" val="235446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ECF23-DCFA-4E7B-A3A9-B1BF8DDFF206}" type="slidenum">
              <a:rPr lang="en-US" smtClean="0"/>
              <a:t>1</a:t>
            </a:fld>
            <a:endParaRPr lang="en-US"/>
          </a:p>
        </p:txBody>
      </p:sp>
    </p:spTree>
    <p:extLst>
      <p:ext uri="{BB962C8B-B14F-4D97-AF65-F5344CB8AC3E}">
        <p14:creationId xmlns:p14="http://schemas.microsoft.com/office/powerpoint/2010/main" val="50991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proposes fifth value for the Agile Manifesto: Craftsmanship over Crap</a:t>
            </a:r>
          </a:p>
        </p:txBody>
      </p:sp>
      <p:sp>
        <p:nvSpPr>
          <p:cNvPr id="4" name="Slide Number Placeholder 3"/>
          <p:cNvSpPr>
            <a:spLocks noGrp="1"/>
          </p:cNvSpPr>
          <p:nvPr>
            <p:ph type="sldNum" sz="quarter" idx="5"/>
          </p:nvPr>
        </p:nvSpPr>
        <p:spPr/>
        <p:txBody>
          <a:bodyPr/>
          <a:lstStyle/>
          <a:p>
            <a:fld id="{4CBECF23-DCFA-4E7B-A3A9-B1BF8DDFF206}" type="slidenum">
              <a:rPr lang="en-US" smtClean="0"/>
              <a:t>26</a:t>
            </a:fld>
            <a:endParaRPr lang="en-US"/>
          </a:p>
        </p:txBody>
      </p:sp>
    </p:spTree>
    <p:extLst>
      <p:ext uri="{BB962C8B-B14F-4D97-AF65-F5344CB8AC3E}">
        <p14:creationId xmlns:p14="http://schemas.microsoft.com/office/powerpoint/2010/main" val="6050856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.NET Virtual User Group</a:t>
            </a:r>
          </a:p>
          <a:p>
            <a:pPr marL="171450" indent="-171450">
              <a:buFont typeface="Arial" panose="020B0604020202020204" pitchFamily="34" charset="0"/>
              <a:buChar char="•"/>
            </a:pPr>
            <a:r>
              <a:rPr lang="en-US" dirty="0"/>
              <a:t>Louisville .NET Meetup</a:t>
            </a:r>
          </a:p>
          <a:p>
            <a:pPr marL="171450" indent="-171450">
              <a:buFont typeface="Arial" panose="020B0604020202020204" pitchFamily="34" charset="0"/>
              <a:buChar char="•"/>
            </a:pPr>
            <a:r>
              <a:rPr lang="en-US" dirty="0"/>
              <a:t>Tulsa .NET User Group</a:t>
            </a:r>
          </a:p>
        </p:txBody>
      </p:sp>
      <p:sp>
        <p:nvSpPr>
          <p:cNvPr id="4" name="Slide Number Placeholder 3"/>
          <p:cNvSpPr>
            <a:spLocks noGrp="1"/>
          </p:cNvSpPr>
          <p:nvPr>
            <p:ph type="sldNum" sz="quarter" idx="5"/>
          </p:nvPr>
        </p:nvSpPr>
        <p:spPr/>
        <p:txBody>
          <a:bodyPr/>
          <a:lstStyle/>
          <a:p>
            <a:fld id="{4CBECF23-DCFA-4E7B-A3A9-B1BF8DDFF206}" type="slidenum">
              <a:rPr lang="en-US" smtClean="0"/>
              <a:t>128</a:t>
            </a:fld>
            <a:endParaRPr lang="en-US"/>
          </a:p>
        </p:txBody>
      </p:sp>
    </p:spTree>
    <p:extLst>
      <p:ext uri="{BB962C8B-B14F-4D97-AF65-F5344CB8AC3E}">
        <p14:creationId xmlns:p14="http://schemas.microsoft.com/office/powerpoint/2010/main" val="170993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Bob Martin publishes </a:t>
            </a:r>
            <a:r>
              <a:rPr lang="en-US" i="1" dirty="0"/>
              <a:t>Clean Code: A Handbook of Agile 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27</a:t>
            </a:fld>
            <a:endParaRPr lang="en-US"/>
          </a:p>
        </p:txBody>
      </p:sp>
    </p:spTree>
    <p:extLst>
      <p:ext uri="{BB962C8B-B14F-4D97-AF65-F5344CB8AC3E}">
        <p14:creationId xmlns:p14="http://schemas.microsoft.com/office/powerpoint/2010/main" val="1491142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 Software Craftsmanship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28</a:t>
            </a:fld>
            <a:endParaRPr lang="en-US"/>
          </a:p>
        </p:txBody>
      </p:sp>
    </p:spTree>
    <p:extLst>
      <p:ext uri="{BB962C8B-B14F-4D97-AF65-F5344CB8AC3E}">
        <p14:creationId xmlns:p14="http://schemas.microsoft.com/office/powerpoint/2010/main" val="2337820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2009 — Manifesto for Software Craftsmanship</a:t>
            </a:r>
          </a:p>
        </p:txBody>
      </p:sp>
      <p:sp>
        <p:nvSpPr>
          <p:cNvPr id="4" name="Slide Number Placeholder 3"/>
          <p:cNvSpPr>
            <a:spLocks noGrp="1"/>
          </p:cNvSpPr>
          <p:nvPr>
            <p:ph type="sldNum" sz="quarter" idx="5"/>
          </p:nvPr>
        </p:nvSpPr>
        <p:spPr/>
        <p:txBody>
          <a:bodyPr/>
          <a:lstStyle/>
          <a:p>
            <a:fld id="{4CBECF23-DCFA-4E7B-A3A9-B1BF8DDFF206}" type="slidenum">
              <a:rPr lang="en-US" smtClean="0"/>
              <a:t>29</a:t>
            </a:fld>
            <a:endParaRPr lang="en-US"/>
          </a:p>
        </p:txBody>
      </p:sp>
    </p:spTree>
    <p:extLst>
      <p:ext uri="{BB962C8B-B14F-4D97-AF65-F5344CB8AC3E}">
        <p14:creationId xmlns:p14="http://schemas.microsoft.com/office/powerpoint/2010/main" val="66663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 Bob Martin publishes </a:t>
            </a:r>
            <a:r>
              <a:rPr lang="en-US" i="1" dirty="0"/>
              <a:t>The Clean Coder: A Code of Conduct for Professional Programmers</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30</a:t>
            </a:fld>
            <a:endParaRPr lang="en-US"/>
          </a:p>
        </p:txBody>
      </p:sp>
    </p:spTree>
    <p:extLst>
      <p:ext uri="{BB962C8B-B14F-4D97-AF65-F5344CB8AC3E}">
        <p14:creationId xmlns:p14="http://schemas.microsoft.com/office/powerpoint/2010/main" val="425439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working software, but also well-crafted software</a:t>
            </a:r>
            <a:endParaRPr lang="en-US" u="none" dirty="0"/>
          </a:p>
          <a:p>
            <a:r>
              <a:rPr lang="en-US" u="none" dirty="0"/>
              <a:t>Think about 5-year old application.  Imagine an application that has no tests; no one knows exactly how the application works; and the code is full of technical and infrastructure terms instead of expressing the business domain; and classes and methods have hundreds, if not thousands, of  lines.  Also imagine that you need to make changes to this application, but writing tests to it is a massive undertaking. </a:t>
            </a:r>
          </a:p>
          <a:p>
            <a:endParaRPr lang="en-US" u="none" dirty="0"/>
          </a:p>
          <a:p>
            <a:r>
              <a:rPr lang="en-US" u="none" dirty="0"/>
              <a:t>This application is </a:t>
            </a:r>
            <a:r>
              <a:rPr lang="en-US" i="1" u="none" dirty="0"/>
              <a:t>working software</a:t>
            </a:r>
            <a:r>
              <a:rPr lang="en-US" i="0" u="none" dirty="0"/>
              <a:t>, but is it good enough?  Well-crafted software means that, regardless of how old the application is, developers can understand it easily.  The side effects are well known and controlled.  It has high and reliable test coverage, clear and simple design, and business language well expressed in the code.  Adding or changing features does not take longer than it used to take at the beginning of the project, when the code base was small.</a:t>
            </a:r>
          </a:p>
          <a:p>
            <a:endParaRPr lang="en-US" i="0" u="none" dirty="0"/>
          </a:p>
          <a:p>
            <a:r>
              <a:rPr lang="en-US" i="0" u="none" dirty="0"/>
              <a:t>The code must be maintainable and predictable.  Developers must know what is going to happen when changing the code and must not be afraid to change it.  Changes should be localized and not affect other parts of the application – no ripple effects.</a:t>
            </a:r>
          </a:p>
          <a:p>
            <a:endParaRPr lang="en-US" i="0" u="none" dirty="0"/>
          </a:p>
          <a:p>
            <a:r>
              <a:rPr lang="en-US" i="0" u="none" dirty="0"/>
              <a:t>In order to evolve applications, developers must not shy away from changing them.  Using Test-Driven Development, simple design, and expressing the business language in code are the best ways to keep a healthy and well-crafted code.</a:t>
            </a:r>
            <a:endParaRPr lang="en-US" u="sng" dirty="0"/>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31</a:t>
            </a:fld>
            <a:endParaRPr lang="en-US"/>
          </a:p>
        </p:txBody>
      </p:sp>
    </p:spTree>
    <p:extLst>
      <p:ext uri="{BB962C8B-B14F-4D97-AF65-F5344CB8AC3E}">
        <p14:creationId xmlns:p14="http://schemas.microsoft.com/office/powerpoint/2010/main" val="413727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responding to change, but also steadily adding value</a:t>
            </a:r>
            <a:endParaRPr lang="en-US" u="none" dirty="0"/>
          </a:p>
          <a:p>
            <a:r>
              <a:rPr lang="en-US" u="none" dirty="0"/>
              <a:t>Have you ever thought about how expense software projects are?  Think about everyone on the team like the developers, testers, production services, operations, business analysts, product owners, and project managers.  There are also sales, marketing, and back office personnel.  Image how much is spent in just salaries.  Now add the cost of all the computers, furniture, communication infrastructure, office rent, marketing, sales, customer services, catering, cleaning, and everything else.</a:t>
            </a:r>
          </a:p>
          <a:p>
            <a:endParaRPr lang="en-US" u="none" dirty="0"/>
          </a:p>
          <a:p>
            <a:r>
              <a:rPr lang="en-US" u="none" dirty="0"/>
              <a:t>Software projects are normally a massive investment and as with any normal investment, companies will want a return.  The only reasons for companies to invest in a software project are to make money, save money, or protect revenue.  With that in mind, it is our job to help them achieve that.</a:t>
            </a:r>
          </a:p>
          <a:p>
            <a:endParaRPr lang="en-US" u="none" dirty="0"/>
          </a:p>
          <a:p>
            <a:r>
              <a:rPr lang="en-US" u="none" dirty="0"/>
              <a:t>When we talk about </a:t>
            </a:r>
            <a:r>
              <a:rPr lang="en-US" i="1" u="none" dirty="0"/>
              <a:t>steadily adding value</a:t>
            </a:r>
            <a:r>
              <a:rPr lang="en-US" i="0" u="none" dirty="0"/>
              <a:t>, we are not just talking about adding new features and fixing bugs.  This is also about constantly improving the structure of the code, keeping it clean, extendable, testable, and easy to maintain.</a:t>
            </a:r>
          </a:p>
          <a:p>
            <a:endParaRPr lang="en-US" i="0" u="none" dirty="0"/>
          </a:p>
          <a:p>
            <a:r>
              <a:rPr lang="en-US" i="0" u="none" dirty="0"/>
              <a:t>It is our job to make sure that the older and bigger the software gets, the more the company will benefit from it.  We want to keep adding features to the project and making the appropriate changes to the application at the same speed that we used to have at the beginning of the project.  This would allow companies to react quickly to the market regardless of how old their software is.  As it gets older, software should become more valuable and not a source of pain and increasing cost.</a:t>
            </a:r>
          </a:p>
          <a:p>
            <a:endParaRPr lang="en-US" i="0" u="none" dirty="0"/>
          </a:p>
          <a:p>
            <a:r>
              <a:rPr lang="en-US" i="0" u="none" dirty="0"/>
              <a:t>The focus on high-quality software must be the number one priority if you want long-lived applications.  Totally rewriting a large application a few years after it has been developed makes for a very poor return on investment.  On many occasions, the decision to rewrite an application is made because of the prohibitive costs of maintaining it.</a:t>
            </a:r>
          </a:p>
          <a:p>
            <a:endParaRPr lang="en-US" i="0" u="none" dirty="0"/>
          </a:p>
          <a:p>
            <a:r>
              <a:rPr lang="en-US" i="0" u="none" dirty="0"/>
              <a:t>The problem is that the same bad techniques that were used to build the old application will also be used to build the new one – making the new application as bad as the old application after a short period.  It is our job to break this cycle, building applications with well-crafted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32</a:t>
            </a:fld>
            <a:endParaRPr lang="en-US"/>
          </a:p>
        </p:txBody>
      </p:sp>
    </p:spTree>
    <p:extLst>
      <p:ext uri="{BB962C8B-B14F-4D97-AF65-F5344CB8AC3E}">
        <p14:creationId xmlns:p14="http://schemas.microsoft.com/office/powerpoint/2010/main" val="101023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33</a:t>
            </a:fld>
            <a:endParaRPr lang="en-US"/>
          </a:p>
        </p:txBody>
      </p:sp>
    </p:spTree>
    <p:extLst>
      <p:ext uri="{BB962C8B-B14F-4D97-AF65-F5344CB8AC3E}">
        <p14:creationId xmlns:p14="http://schemas.microsoft.com/office/powerpoint/2010/main" val="66787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individuals and interactions, but also a community of professionals</a:t>
            </a:r>
            <a:endParaRPr lang="en-US" u="none" dirty="0"/>
          </a:p>
          <a:p>
            <a:r>
              <a:rPr lang="en-US" i="0" u="none" dirty="0"/>
              <a:t>Sharing and mentoring are at the heart of Software Craftsmanship.  Software craftsman are passionate and always strive to better themselves.  However, we have a far bigger mission: we are responsible for preparing the next generation of craftspeople.</a:t>
            </a:r>
          </a:p>
          <a:p>
            <a:endParaRPr lang="en-US" i="0" u="none" dirty="0"/>
          </a:p>
          <a:p>
            <a:r>
              <a:rPr lang="en-US" i="0" u="none" dirty="0"/>
              <a:t>The best way to move our industry forward is by sharing what we learned through mentoring and inspiring less-experience developers.  This is also related to the idea of apprentices, journeymen, and masters, where Software Craftsmanship masters will mentor apprentices and help them in their journey.  Knowledge, ideas, successes, and failures must be shared and discussed within the community in order to move our industry forward.</a:t>
            </a:r>
          </a:p>
          <a:p>
            <a:endParaRPr lang="en-US" i="0" u="none" dirty="0"/>
          </a:p>
          <a:p>
            <a:r>
              <a:rPr lang="en-US" i="0" u="none" dirty="0"/>
              <a:t>Learning from each other is by far the best way for us to become better.  Writing blogs, contributing to open source projects, making our code publicly available, becoming part of our local communities, and pairing with other developers are some of the ways we can contribute to the greater good of our industry.</a:t>
            </a:r>
          </a:p>
        </p:txBody>
      </p:sp>
      <p:sp>
        <p:nvSpPr>
          <p:cNvPr id="4" name="Slide Number Placeholder 3"/>
          <p:cNvSpPr>
            <a:spLocks noGrp="1"/>
          </p:cNvSpPr>
          <p:nvPr>
            <p:ph type="sldNum" sz="quarter" idx="5"/>
          </p:nvPr>
        </p:nvSpPr>
        <p:spPr/>
        <p:txBody>
          <a:bodyPr/>
          <a:lstStyle/>
          <a:p>
            <a:fld id="{4CBECF23-DCFA-4E7B-A3A9-B1BF8DDFF206}" type="slidenum">
              <a:rPr lang="en-US" smtClean="0"/>
              <a:t>34</a:t>
            </a:fld>
            <a:endParaRPr lang="en-US"/>
          </a:p>
        </p:txBody>
      </p:sp>
    </p:spTree>
    <p:extLst>
      <p:ext uri="{BB962C8B-B14F-4D97-AF65-F5344CB8AC3E}">
        <p14:creationId xmlns:p14="http://schemas.microsoft.com/office/powerpoint/2010/main" val="2388946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Not only customer collaboration, but also productive partnerships</a:t>
            </a:r>
            <a:endParaRPr lang="en-US" u="none" dirty="0"/>
          </a:p>
          <a:p>
            <a:r>
              <a:rPr lang="en-US" i="0" u="none" dirty="0"/>
              <a:t>A highly motivated team has a much better change to make any project succeed.  Passionate and talented people want to succeed and will always find ways to overcome problems and bureaucracy.</a:t>
            </a:r>
          </a:p>
          <a:p>
            <a:endParaRPr lang="en-US" i="0" u="none" dirty="0"/>
          </a:p>
          <a:p>
            <a:r>
              <a:rPr lang="en-US" i="0" u="none" dirty="0"/>
              <a:t>Software craftspeople want and need successful projects to build their reputations.  We want to be proud of our achievements.  Successfully delivering high-quality software and having satisfied customers are essential for a software craftsman’s career.</a:t>
            </a:r>
          </a:p>
          <a:p>
            <a:endParaRPr lang="en-US" i="0" u="none" dirty="0"/>
          </a:p>
          <a:p>
            <a:r>
              <a:rPr lang="en-US" i="0" u="none" dirty="0"/>
              <a:t>Although extremely important, writing code well is just one of the things we need to do to help a project to succeed.  We must help our clients to improve their processes, provide them with more viable options help them to remove unnecessary bureaucracy, understand their business domain, question their requirements in relation to the value they provide, provide them with good information and knowledge, help them to plan and prioritize work, and work on things that, although they are not coding task, are equally important to the project.  Providing value to our customers at all levels is what we mean by having a productive partnership.</a:t>
            </a:r>
          </a:p>
        </p:txBody>
      </p:sp>
      <p:sp>
        <p:nvSpPr>
          <p:cNvPr id="4" name="Slide Number Placeholder 3"/>
          <p:cNvSpPr>
            <a:spLocks noGrp="1"/>
          </p:cNvSpPr>
          <p:nvPr>
            <p:ph type="sldNum" sz="quarter" idx="5"/>
          </p:nvPr>
        </p:nvSpPr>
        <p:spPr/>
        <p:txBody>
          <a:bodyPr/>
          <a:lstStyle/>
          <a:p>
            <a:fld id="{4CBECF23-DCFA-4E7B-A3A9-B1BF8DDFF206}" type="slidenum">
              <a:rPr lang="en-US" smtClean="0"/>
              <a:t>35</a:t>
            </a:fld>
            <a:endParaRPr lang="en-US"/>
          </a:p>
        </p:txBody>
      </p:sp>
    </p:spTree>
    <p:extLst>
      <p:ext uri="{BB962C8B-B14F-4D97-AF65-F5344CB8AC3E}">
        <p14:creationId xmlns:p14="http://schemas.microsoft.com/office/powerpoint/2010/main" val="19190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Scientific Approach</a:t>
            </a:r>
          </a:p>
          <a:p>
            <a:r>
              <a:rPr lang="en-US" dirty="0"/>
              <a:t>Historically practitioners of well-defined statistical analysis and mathematical rigor of a scientific approach with computational theory</a:t>
            </a:r>
          </a:p>
          <a:p>
            <a:endParaRPr lang="en-US" dirty="0"/>
          </a:p>
          <a:p>
            <a:r>
              <a:rPr lang="en-US" b="1" u="sng" dirty="0"/>
              <a:t>Engineering Approach</a:t>
            </a:r>
            <a:endParaRPr lang="en-US" b="0" u="none" dirty="0"/>
          </a:p>
          <a:p>
            <a:r>
              <a:rPr lang="en-US" b="0" u="none" dirty="0"/>
              <a:t>Changed to an engineering approach with connotations of precision, predictability, measurement, risk mitigation, and professionalism</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18</a:t>
            </a:fld>
            <a:endParaRPr lang="en-US"/>
          </a:p>
        </p:txBody>
      </p:sp>
    </p:spTree>
    <p:extLst>
      <p:ext uri="{BB962C8B-B14F-4D97-AF65-F5344CB8AC3E}">
        <p14:creationId xmlns:p14="http://schemas.microsoft.com/office/powerpoint/2010/main" val="4070089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Reflects the implied cost of additional rework caused by choosing an easy solution now instead of using a better approach that would take longer</a:t>
            </a:r>
          </a:p>
          <a:p>
            <a:endParaRPr lang="en-US" dirty="0"/>
          </a:p>
          <a:p>
            <a:r>
              <a:rPr lang="en-US" dirty="0"/>
              <a:t>Technical debt can be compared to monetary debt — If not repaid, it can accumulate interest, making it hard to implement changes later on.</a:t>
            </a:r>
          </a:p>
        </p:txBody>
      </p:sp>
      <p:sp>
        <p:nvSpPr>
          <p:cNvPr id="4" name="Slide Number Placeholder 3"/>
          <p:cNvSpPr>
            <a:spLocks noGrp="1"/>
          </p:cNvSpPr>
          <p:nvPr>
            <p:ph type="sldNum" sz="quarter" idx="5"/>
          </p:nvPr>
        </p:nvSpPr>
        <p:spPr/>
        <p:txBody>
          <a:bodyPr/>
          <a:lstStyle/>
          <a:p>
            <a:fld id="{4CBECF23-DCFA-4E7B-A3A9-B1BF8DDFF206}" type="slidenum">
              <a:rPr lang="en-US" smtClean="0"/>
              <a:t>38</a:t>
            </a:fld>
            <a:endParaRPr lang="en-US"/>
          </a:p>
        </p:txBody>
      </p:sp>
    </p:spTree>
    <p:extLst>
      <p:ext uri="{BB962C8B-B14F-4D97-AF65-F5344CB8AC3E}">
        <p14:creationId xmlns:p14="http://schemas.microsoft.com/office/powerpoint/2010/main" val="2031745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anything.</a:t>
            </a:r>
          </a:p>
        </p:txBody>
      </p:sp>
      <p:sp>
        <p:nvSpPr>
          <p:cNvPr id="4" name="Slide Number Placeholder 3"/>
          <p:cNvSpPr>
            <a:spLocks noGrp="1"/>
          </p:cNvSpPr>
          <p:nvPr>
            <p:ph type="sldNum" sz="quarter" idx="5"/>
          </p:nvPr>
        </p:nvSpPr>
        <p:spPr/>
        <p:txBody>
          <a:bodyPr/>
          <a:lstStyle/>
          <a:p>
            <a:fld id="{4CBECF23-DCFA-4E7B-A3A9-B1BF8DDFF206}" type="slidenum">
              <a:rPr lang="en-US" smtClean="0"/>
              <a:t>39</a:t>
            </a:fld>
            <a:endParaRPr lang="en-US"/>
          </a:p>
        </p:txBody>
      </p:sp>
    </p:spTree>
    <p:extLst>
      <p:ext uri="{BB962C8B-B14F-4D97-AF65-F5344CB8AC3E}">
        <p14:creationId xmlns:p14="http://schemas.microsoft.com/office/powerpoint/2010/main" val="3449835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p:txBody>
      </p:sp>
      <p:sp>
        <p:nvSpPr>
          <p:cNvPr id="4" name="Slide Number Placeholder 3"/>
          <p:cNvSpPr>
            <a:spLocks noGrp="1"/>
          </p:cNvSpPr>
          <p:nvPr>
            <p:ph type="sldNum" sz="quarter" idx="5"/>
          </p:nvPr>
        </p:nvSpPr>
        <p:spPr/>
        <p:txBody>
          <a:bodyPr/>
          <a:lstStyle/>
          <a:p>
            <a:fld id="{4CBECF23-DCFA-4E7B-A3A9-B1BF8DDFF206}" type="slidenum">
              <a:rPr lang="en-US" smtClean="0"/>
              <a:t>40</a:t>
            </a:fld>
            <a:endParaRPr lang="en-US"/>
          </a:p>
        </p:txBody>
      </p:sp>
    </p:spTree>
    <p:extLst>
      <p:ext uri="{BB962C8B-B14F-4D97-AF65-F5344CB8AC3E}">
        <p14:creationId xmlns:p14="http://schemas.microsoft.com/office/powerpoint/2010/main" val="2557347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p:txBody>
      </p:sp>
      <p:sp>
        <p:nvSpPr>
          <p:cNvPr id="4" name="Slide Number Placeholder 3"/>
          <p:cNvSpPr>
            <a:spLocks noGrp="1"/>
          </p:cNvSpPr>
          <p:nvPr>
            <p:ph type="sldNum" sz="quarter" idx="5"/>
          </p:nvPr>
        </p:nvSpPr>
        <p:spPr/>
        <p:txBody>
          <a:bodyPr/>
          <a:lstStyle/>
          <a:p>
            <a:fld id="{4CBECF23-DCFA-4E7B-A3A9-B1BF8DDFF206}" type="slidenum">
              <a:rPr lang="en-US" smtClean="0"/>
              <a:t>41</a:t>
            </a:fld>
            <a:endParaRPr lang="en-US"/>
          </a:p>
        </p:txBody>
      </p:sp>
    </p:spTree>
    <p:extLst>
      <p:ext uri="{BB962C8B-B14F-4D97-AF65-F5344CB8AC3E}">
        <p14:creationId xmlns:p14="http://schemas.microsoft.com/office/powerpoint/2010/main" val="2258406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p:txBody>
      </p:sp>
      <p:sp>
        <p:nvSpPr>
          <p:cNvPr id="4" name="Slide Number Placeholder 3"/>
          <p:cNvSpPr>
            <a:spLocks noGrp="1"/>
          </p:cNvSpPr>
          <p:nvPr>
            <p:ph type="sldNum" sz="quarter" idx="5"/>
          </p:nvPr>
        </p:nvSpPr>
        <p:spPr/>
        <p:txBody>
          <a:bodyPr/>
          <a:lstStyle/>
          <a:p>
            <a:fld id="{4CBECF23-DCFA-4E7B-A3A9-B1BF8DDFF206}" type="slidenum">
              <a:rPr lang="en-US" smtClean="0"/>
              <a:t>42</a:t>
            </a:fld>
            <a:endParaRPr lang="en-US"/>
          </a:p>
        </p:txBody>
      </p:sp>
    </p:spTree>
    <p:extLst>
      <p:ext uri="{BB962C8B-B14F-4D97-AF65-F5344CB8AC3E}">
        <p14:creationId xmlns:p14="http://schemas.microsoft.com/office/powerpoint/2010/main" val="2651248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
        <p:nvSpPr>
          <p:cNvPr id="4" name="Slide Number Placeholder 3"/>
          <p:cNvSpPr>
            <a:spLocks noGrp="1"/>
          </p:cNvSpPr>
          <p:nvPr>
            <p:ph type="sldNum" sz="quarter" idx="5"/>
          </p:nvPr>
        </p:nvSpPr>
        <p:spPr/>
        <p:txBody>
          <a:bodyPr/>
          <a:lstStyle/>
          <a:p>
            <a:fld id="{4CBECF23-DCFA-4E7B-A3A9-B1BF8DDFF206}" type="slidenum">
              <a:rPr lang="en-US" smtClean="0"/>
              <a:t>43</a:t>
            </a:fld>
            <a:endParaRPr lang="en-US"/>
          </a:p>
        </p:txBody>
      </p:sp>
    </p:spTree>
    <p:extLst>
      <p:ext uri="{BB962C8B-B14F-4D97-AF65-F5344CB8AC3E}">
        <p14:creationId xmlns:p14="http://schemas.microsoft.com/office/powerpoint/2010/main" val="341046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
        <p:nvSpPr>
          <p:cNvPr id="4" name="Slide Number Placeholder 3"/>
          <p:cNvSpPr>
            <a:spLocks noGrp="1"/>
          </p:cNvSpPr>
          <p:nvPr>
            <p:ph type="sldNum" sz="quarter" idx="5"/>
          </p:nvPr>
        </p:nvSpPr>
        <p:spPr/>
        <p:txBody>
          <a:bodyPr/>
          <a:lstStyle/>
          <a:p>
            <a:fld id="{4CBECF23-DCFA-4E7B-A3A9-B1BF8DDFF206}" type="slidenum">
              <a:rPr lang="en-US" smtClean="0"/>
              <a:t>44</a:t>
            </a:fld>
            <a:endParaRPr lang="en-US"/>
          </a:p>
        </p:txBody>
      </p:sp>
    </p:spTree>
    <p:extLst>
      <p:ext uri="{BB962C8B-B14F-4D97-AF65-F5344CB8AC3E}">
        <p14:creationId xmlns:p14="http://schemas.microsoft.com/office/powerpoint/2010/main" val="2219154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
        <p:nvSpPr>
          <p:cNvPr id="4" name="Slide Number Placeholder 3"/>
          <p:cNvSpPr>
            <a:spLocks noGrp="1"/>
          </p:cNvSpPr>
          <p:nvPr>
            <p:ph type="sldNum" sz="quarter" idx="5"/>
          </p:nvPr>
        </p:nvSpPr>
        <p:spPr/>
        <p:txBody>
          <a:bodyPr/>
          <a:lstStyle/>
          <a:p>
            <a:fld id="{4CBECF23-DCFA-4E7B-A3A9-B1BF8DDFF206}" type="slidenum">
              <a:rPr lang="en-US" smtClean="0"/>
              <a:t>45</a:t>
            </a:fld>
            <a:endParaRPr lang="en-US"/>
          </a:p>
        </p:txBody>
      </p:sp>
    </p:spTree>
    <p:extLst>
      <p:ext uri="{BB962C8B-B14F-4D97-AF65-F5344CB8AC3E}">
        <p14:creationId xmlns:p14="http://schemas.microsoft.com/office/powerpoint/2010/main" val="3643302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
        <p:nvSpPr>
          <p:cNvPr id="4" name="Slide Number Placeholder 3"/>
          <p:cNvSpPr>
            <a:spLocks noGrp="1"/>
          </p:cNvSpPr>
          <p:nvPr>
            <p:ph type="sldNum" sz="quarter" idx="5"/>
          </p:nvPr>
        </p:nvSpPr>
        <p:spPr/>
        <p:txBody>
          <a:bodyPr/>
          <a:lstStyle/>
          <a:p>
            <a:fld id="{4CBECF23-DCFA-4E7B-A3A9-B1BF8DDFF206}" type="slidenum">
              <a:rPr lang="en-US" smtClean="0"/>
              <a:t>46</a:t>
            </a:fld>
            <a:endParaRPr lang="en-US"/>
          </a:p>
        </p:txBody>
      </p:sp>
    </p:spTree>
    <p:extLst>
      <p:ext uri="{BB962C8B-B14F-4D97-AF65-F5344CB8AC3E}">
        <p14:creationId xmlns:p14="http://schemas.microsoft.com/office/powerpoint/2010/main" val="3867563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p:txBody>
      </p:sp>
      <p:sp>
        <p:nvSpPr>
          <p:cNvPr id="4" name="Slide Number Placeholder 3"/>
          <p:cNvSpPr>
            <a:spLocks noGrp="1"/>
          </p:cNvSpPr>
          <p:nvPr>
            <p:ph type="sldNum" sz="quarter" idx="5"/>
          </p:nvPr>
        </p:nvSpPr>
        <p:spPr/>
        <p:txBody>
          <a:bodyPr/>
          <a:lstStyle/>
          <a:p>
            <a:fld id="{4CBECF23-DCFA-4E7B-A3A9-B1BF8DDFF206}" type="slidenum">
              <a:rPr lang="en-US" smtClean="0"/>
              <a:t>47</a:t>
            </a:fld>
            <a:endParaRPr lang="en-US"/>
          </a:p>
        </p:txBody>
      </p:sp>
    </p:spTree>
    <p:extLst>
      <p:ext uri="{BB962C8B-B14F-4D97-AF65-F5344CB8AC3E}">
        <p14:creationId xmlns:p14="http://schemas.microsoft.com/office/powerpoint/2010/main" val="39449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Craft/Trade</a:t>
            </a:r>
            <a:endParaRPr lang="en-US" b="0" u="none" dirty="0"/>
          </a:p>
          <a:p>
            <a:r>
              <a:rPr lang="en-US" b="0" u="none" dirty="0"/>
              <a:t>Profession that requires particular skills and knowledge of skilled work</a:t>
            </a:r>
          </a:p>
          <a:p>
            <a:endParaRPr lang="en-US" b="0" u="none" dirty="0"/>
          </a:p>
          <a:p>
            <a:r>
              <a:rPr lang="en-US" b="1" u="sng" dirty="0"/>
              <a:t>Engineering</a:t>
            </a:r>
            <a:endParaRPr lang="en-US" b="0" u="none" dirty="0"/>
          </a:p>
          <a:p>
            <a:r>
              <a:rPr lang="en-US" b="0" u="none" dirty="0"/>
              <a:t>Creative application of science, mathematical methods, and empirical evidence to the innovation, design, constructions, operation, and maintenance of structure, machines, materials, devices, systems, processes, and organizations</a:t>
            </a:r>
          </a:p>
          <a:p>
            <a:endParaRPr lang="en-US" b="0" u="none" dirty="0"/>
          </a:p>
          <a:p>
            <a:r>
              <a:rPr lang="en-US" b="1" u="sng" dirty="0"/>
              <a:t>Science</a:t>
            </a:r>
            <a:endParaRPr lang="en-US" b="0" u="none" dirty="0"/>
          </a:p>
          <a:p>
            <a:r>
              <a:rPr lang="en-US" b="0" u="none" dirty="0"/>
              <a:t>Systematic enterprise that builds and organizes knowledge in the form of testable explanations and predictions about the universe</a:t>
            </a:r>
          </a:p>
          <a:p>
            <a:endParaRPr lang="en-US" b="0" u="none" dirty="0"/>
          </a:p>
          <a:p>
            <a:r>
              <a:rPr lang="en-US" b="1" u="sng" dirty="0"/>
              <a:t>Art</a:t>
            </a:r>
            <a:endParaRPr lang="en-US" b="0" u="none" dirty="0"/>
          </a:p>
          <a:p>
            <a:r>
              <a:rPr lang="en-US" b="0" u="none" dirty="0"/>
              <a:t>Diverse range of human activities in creating visual, auditory, or performing artifacts, expressing the author’s imaginative, conceptual idea, or technical skill, intended to be appreciated for their beauty or emotional power</a:t>
            </a:r>
            <a:endParaRPr lang="en-US" b="1"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19</a:t>
            </a:fld>
            <a:endParaRPr lang="en-US"/>
          </a:p>
        </p:txBody>
      </p:sp>
    </p:spTree>
    <p:extLst>
      <p:ext uri="{BB962C8B-B14F-4D97-AF65-F5344CB8AC3E}">
        <p14:creationId xmlns:p14="http://schemas.microsoft.com/office/powerpoint/2010/main" val="2056423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
        <p:nvSpPr>
          <p:cNvPr id="4" name="Slide Number Placeholder 3"/>
          <p:cNvSpPr>
            <a:spLocks noGrp="1"/>
          </p:cNvSpPr>
          <p:nvPr>
            <p:ph type="sldNum" sz="quarter" idx="5"/>
          </p:nvPr>
        </p:nvSpPr>
        <p:spPr/>
        <p:txBody>
          <a:bodyPr/>
          <a:lstStyle/>
          <a:p>
            <a:fld id="{4CBECF23-DCFA-4E7B-A3A9-B1BF8DDFF206}" type="slidenum">
              <a:rPr lang="en-US" smtClean="0"/>
              <a:t>48</a:t>
            </a:fld>
            <a:endParaRPr lang="en-US"/>
          </a:p>
        </p:txBody>
      </p:sp>
    </p:spTree>
    <p:extLst>
      <p:ext uri="{BB962C8B-B14F-4D97-AF65-F5344CB8AC3E}">
        <p14:creationId xmlns:p14="http://schemas.microsoft.com/office/powerpoint/2010/main" val="213918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
        <p:nvSpPr>
          <p:cNvPr id="4" name="Slide Number Placeholder 3"/>
          <p:cNvSpPr>
            <a:spLocks noGrp="1"/>
          </p:cNvSpPr>
          <p:nvPr>
            <p:ph type="sldNum" sz="quarter" idx="5"/>
          </p:nvPr>
        </p:nvSpPr>
        <p:spPr/>
        <p:txBody>
          <a:bodyPr/>
          <a:lstStyle/>
          <a:p>
            <a:fld id="{4CBECF23-DCFA-4E7B-A3A9-B1BF8DDFF206}" type="slidenum">
              <a:rPr lang="en-US" smtClean="0"/>
              <a:t>49</a:t>
            </a:fld>
            <a:endParaRPr lang="en-US"/>
          </a:p>
        </p:txBody>
      </p:sp>
    </p:spTree>
    <p:extLst>
      <p:ext uri="{BB962C8B-B14F-4D97-AF65-F5344CB8AC3E}">
        <p14:creationId xmlns:p14="http://schemas.microsoft.com/office/powerpoint/2010/main" val="3351384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
        <p:nvSpPr>
          <p:cNvPr id="4" name="Slide Number Placeholder 3"/>
          <p:cNvSpPr>
            <a:spLocks noGrp="1"/>
          </p:cNvSpPr>
          <p:nvPr>
            <p:ph type="sldNum" sz="quarter" idx="5"/>
          </p:nvPr>
        </p:nvSpPr>
        <p:spPr/>
        <p:txBody>
          <a:bodyPr/>
          <a:lstStyle/>
          <a:p>
            <a:fld id="{4CBECF23-DCFA-4E7B-A3A9-B1BF8DDFF206}" type="slidenum">
              <a:rPr lang="en-US" smtClean="0"/>
              <a:t>50</a:t>
            </a:fld>
            <a:endParaRPr lang="en-US"/>
          </a:p>
        </p:txBody>
      </p:sp>
    </p:spTree>
    <p:extLst>
      <p:ext uri="{BB962C8B-B14F-4D97-AF65-F5344CB8AC3E}">
        <p14:creationId xmlns:p14="http://schemas.microsoft.com/office/powerpoint/2010/main" val="1195683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
        <p:nvSpPr>
          <p:cNvPr id="4" name="Slide Number Placeholder 3"/>
          <p:cNvSpPr>
            <a:spLocks noGrp="1"/>
          </p:cNvSpPr>
          <p:nvPr>
            <p:ph type="sldNum" sz="quarter" idx="5"/>
          </p:nvPr>
        </p:nvSpPr>
        <p:spPr/>
        <p:txBody>
          <a:bodyPr/>
          <a:lstStyle/>
          <a:p>
            <a:fld id="{4CBECF23-DCFA-4E7B-A3A9-B1BF8DDFF206}" type="slidenum">
              <a:rPr lang="en-US" smtClean="0"/>
              <a:t>51</a:t>
            </a:fld>
            <a:endParaRPr lang="en-US"/>
          </a:p>
        </p:txBody>
      </p:sp>
    </p:spTree>
    <p:extLst>
      <p:ext uri="{BB962C8B-B14F-4D97-AF65-F5344CB8AC3E}">
        <p14:creationId xmlns:p14="http://schemas.microsoft.com/office/powerpoint/2010/main" val="335844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
        <p:nvSpPr>
          <p:cNvPr id="4" name="Slide Number Placeholder 3"/>
          <p:cNvSpPr>
            <a:spLocks noGrp="1"/>
          </p:cNvSpPr>
          <p:nvPr>
            <p:ph type="sldNum" sz="quarter" idx="5"/>
          </p:nvPr>
        </p:nvSpPr>
        <p:spPr/>
        <p:txBody>
          <a:bodyPr/>
          <a:lstStyle/>
          <a:p>
            <a:fld id="{4CBECF23-DCFA-4E7B-A3A9-B1BF8DDFF206}" type="slidenum">
              <a:rPr lang="en-US" smtClean="0"/>
              <a:t>52</a:t>
            </a:fld>
            <a:endParaRPr lang="en-US"/>
          </a:p>
        </p:txBody>
      </p:sp>
    </p:spTree>
    <p:extLst>
      <p:ext uri="{BB962C8B-B14F-4D97-AF65-F5344CB8AC3E}">
        <p14:creationId xmlns:p14="http://schemas.microsoft.com/office/powerpoint/2010/main" val="2406927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
        <p:nvSpPr>
          <p:cNvPr id="4" name="Slide Number Placeholder 3"/>
          <p:cNvSpPr>
            <a:spLocks noGrp="1"/>
          </p:cNvSpPr>
          <p:nvPr>
            <p:ph type="sldNum" sz="quarter" idx="5"/>
          </p:nvPr>
        </p:nvSpPr>
        <p:spPr/>
        <p:txBody>
          <a:bodyPr/>
          <a:lstStyle/>
          <a:p>
            <a:fld id="{4CBECF23-DCFA-4E7B-A3A9-B1BF8DDFF206}" type="slidenum">
              <a:rPr lang="en-US" smtClean="0"/>
              <a:t>53</a:t>
            </a:fld>
            <a:endParaRPr lang="en-US"/>
          </a:p>
        </p:txBody>
      </p:sp>
    </p:spTree>
    <p:extLst>
      <p:ext uri="{BB962C8B-B14F-4D97-AF65-F5344CB8AC3E}">
        <p14:creationId xmlns:p14="http://schemas.microsoft.com/office/powerpoint/2010/main" val="1242974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
        <p:nvSpPr>
          <p:cNvPr id="4" name="Slide Number Placeholder 3"/>
          <p:cNvSpPr>
            <a:spLocks noGrp="1"/>
          </p:cNvSpPr>
          <p:nvPr>
            <p:ph type="sldNum" sz="quarter" idx="5"/>
          </p:nvPr>
        </p:nvSpPr>
        <p:spPr/>
        <p:txBody>
          <a:bodyPr/>
          <a:lstStyle/>
          <a:p>
            <a:fld id="{4CBECF23-DCFA-4E7B-A3A9-B1BF8DDFF206}" type="slidenum">
              <a:rPr lang="en-US" smtClean="0"/>
              <a:t>54</a:t>
            </a:fld>
            <a:endParaRPr lang="en-US"/>
          </a:p>
        </p:txBody>
      </p:sp>
    </p:spTree>
    <p:extLst>
      <p:ext uri="{BB962C8B-B14F-4D97-AF65-F5344CB8AC3E}">
        <p14:creationId xmlns:p14="http://schemas.microsoft.com/office/powerpoint/2010/main" val="2580604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
        <p:nvSpPr>
          <p:cNvPr id="4" name="Slide Number Placeholder 3"/>
          <p:cNvSpPr>
            <a:spLocks noGrp="1"/>
          </p:cNvSpPr>
          <p:nvPr>
            <p:ph type="sldNum" sz="quarter" idx="5"/>
          </p:nvPr>
        </p:nvSpPr>
        <p:spPr/>
        <p:txBody>
          <a:bodyPr/>
          <a:lstStyle/>
          <a:p>
            <a:fld id="{4CBECF23-DCFA-4E7B-A3A9-B1BF8DDFF206}" type="slidenum">
              <a:rPr lang="en-US" smtClean="0"/>
              <a:t>55</a:t>
            </a:fld>
            <a:endParaRPr lang="en-US"/>
          </a:p>
        </p:txBody>
      </p:sp>
    </p:spTree>
    <p:extLst>
      <p:ext uri="{BB962C8B-B14F-4D97-AF65-F5344CB8AC3E}">
        <p14:creationId xmlns:p14="http://schemas.microsoft.com/office/powerpoint/2010/main" val="253163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p:txBody>
      </p:sp>
      <p:sp>
        <p:nvSpPr>
          <p:cNvPr id="4" name="Slide Number Placeholder 3"/>
          <p:cNvSpPr>
            <a:spLocks noGrp="1"/>
          </p:cNvSpPr>
          <p:nvPr>
            <p:ph type="sldNum" sz="quarter" idx="5"/>
          </p:nvPr>
        </p:nvSpPr>
        <p:spPr/>
        <p:txBody>
          <a:bodyPr/>
          <a:lstStyle/>
          <a:p>
            <a:fld id="{4CBECF23-DCFA-4E7B-A3A9-B1BF8DDFF206}" type="slidenum">
              <a:rPr lang="en-US" smtClean="0"/>
              <a:t>56</a:t>
            </a:fld>
            <a:endParaRPr lang="en-US"/>
          </a:p>
        </p:txBody>
      </p:sp>
    </p:spTree>
    <p:extLst>
      <p:ext uri="{BB962C8B-B14F-4D97-AF65-F5344CB8AC3E}">
        <p14:creationId xmlns:p14="http://schemas.microsoft.com/office/powerpoint/2010/main" val="1690973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principles, when combined together, make it easy for a programmer to develop software that is easy to maintain and extend.  They also make it easy for developers to avoid code smells, easily refactor code, and are also part of the agile.</a:t>
            </a:r>
          </a:p>
        </p:txBody>
      </p:sp>
      <p:sp>
        <p:nvSpPr>
          <p:cNvPr id="4" name="Slide Number Placeholder 3"/>
          <p:cNvSpPr>
            <a:spLocks noGrp="1"/>
          </p:cNvSpPr>
          <p:nvPr>
            <p:ph type="sldNum" sz="quarter" idx="5"/>
          </p:nvPr>
        </p:nvSpPr>
        <p:spPr/>
        <p:txBody>
          <a:bodyPr/>
          <a:lstStyle/>
          <a:p>
            <a:fld id="{4CBECF23-DCFA-4E7B-A3A9-B1BF8DDFF206}" type="slidenum">
              <a:rPr lang="en-US" smtClean="0"/>
              <a:t>59</a:t>
            </a:fld>
            <a:endParaRPr lang="en-US"/>
          </a:p>
        </p:txBody>
      </p:sp>
    </p:spTree>
    <p:extLst>
      <p:ext uri="{BB962C8B-B14F-4D97-AF65-F5344CB8AC3E}">
        <p14:creationId xmlns:p14="http://schemas.microsoft.com/office/powerpoint/2010/main" val="224074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Manifesto question software development practices</a:t>
            </a:r>
          </a:p>
        </p:txBody>
      </p:sp>
      <p:sp>
        <p:nvSpPr>
          <p:cNvPr id="4" name="Slide Number Placeholder 3"/>
          <p:cNvSpPr>
            <a:spLocks noGrp="1"/>
          </p:cNvSpPr>
          <p:nvPr>
            <p:ph type="sldNum" sz="quarter" idx="5"/>
          </p:nvPr>
        </p:nvSpPr>
        <p:spPr/>
        <p:txBody>
          <a:bodyPr/>
          <a:lstStyle/>
          <a:p>
            <a:fld id="{4CBECF23-DCFA-4E7B-A3A9-B1BF8DDFF206}" type="slidenum">
              <a:rPr lang="en-US" smtClean="0"/>
              <a:t>20</a:t>
            </a:fld>
            <a:endParaRPr lang="en-US"/>
          </a:p>
        </p:txBody>
      </p:sp>
    </p:spTree>
    <p:extLst>
      <p:ext uri="{BB962C8B-B14F-4D97-AF65-F5344CB8AC3E}">
        <p14:creationId xmlns:p14="http://schemas.microsoft.com/office/powerpoint/2010/main" val="1719567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the least well understood – to easy to hear the name and then assume that it means that every module should do just one thing</a:t>
            </a:r>
          </a:p>
          <a:p>
            <a:endParaRPr lang="en-US" dirty="0"/>
          </a:p>
          <a:p>
            <a:r>
              <a:rPr lang="en-US" dirty="0"/>
              <a:t>There is a principle like that – A </a:t>
            </a:r>
            <a:r>
              <a:rPr lang="en-US" i="1" dirty="0"/>
              <a:t>function</a:t>
            </a:r>
            <a:r>
              <a:rPr lang="en-US" i="0" dirty="0"/>
              <a:t> should do one and only one, thing</a:t>
            </a:r>
          </a:p>
          <a:p>
            <a:endParaRPr lang="en-US" i="0" dirty="0"/>
          </a:p>
          <a:p>
            <a:r>
              <a:rPr lang="en-US" i="0" dirty="0"/>
              <a:t>Historically, the SRB has been described as: </a:t>
            </a:r>
            <a:r>
              <a:rPr lang="en-US" i="1" dirty="0"/>
              <a:t>A module should have one, and only one, reason to change</a:t>
            </a:r>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60</a:t>
            </a:fld>
            <a:endParaRPr lang="en-US"/>
          </a:p>
        </p:txBody>
      </p:sp>
    </p:spTree>
    <p:extLst>
      <p:ext uri="{BB962C8B-B14F-4D97-AF65-F5344CB8AC3E}">
        <p14:creationId xmlns:p14="http://schemas.microsoft.com/office/powerpoint/2010/main" val="2828604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fld id="{4CBECF23-DCFA-4E7B-A3A9-B1BF8DDFF206}" type="slidenum">
              <a:rPr lang="en-US" smtClean="0"/>
              <a:t>61</a:t>
            </a:fld>
            <a:endParaRPr lang="en-US"/>
          </a:p>
        </p:txBody>
      </p:sp>
    </p:spTree>
    <p:extLst>
      <p:ext uri="{BB962C8B-B14F-4D97-AF65-F5344CB8AC3E}">
        <p14:creationId xmlns:p14="http://schemas.microsoft.com/office/powerpoint/2010/main" val="4118492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Really referring to one or more people who require a change; final version of SRP is: </a:t>
            </a:r>
            <a:r>
              <a:rPr lang="en-US" i="1" dirty="0"/>
              <a:t>A module should be responsible to one, and only one, actor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62</a:t>
            </a:fld>
            <a:endParaRPr lang="en-US"/>
          </a:p>
        </p:txBody>
      </p:sp>
    </p:spTree>
    <p:extLst>
      <p:ext uri="{BB962C8B-B14F-4D97-AF65-F5344CB8AC3E}">
        <p14:creationId xmlns:p14="http://schemas.microsoft.com/office/powerpoint/2010/main" val="1107147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putting the source code for these three methods into a single Employee class, the developers have coupled each of these actors to the others.  This coupling can cause the actions of the CFO’s team to affect something that the COO’s team depends on.</a:t>
            </a:r>
          </a:p>
          <a:p>
            <a:endParaRPr lang="en-US" dirty="0"/>
          </a:p>
          <a:p>
            <a:r>
              <a:rPr lang="en-US" dirty="0"/>
              <a:t>For example, suppose that the </a:t>
            </a:r>
            <a:r>
              <a:rPr lang="en-US" dirty="0" err="1"/>
              <a:t>CalculatePay</a:t>
            </a:r>
            <a:r>
              <a:rPr lang="en-US" dirty="0"/>
              <a:t> function and the </a:t>
            </a:r>
            <a:r>
              <a:rPr lang="en-US" dirty="0" err="1"/>
              <a:t>ReportHours</a:t>
            </a:r>
            <a:r>
              <a:rPr lang="en-US" dirty="0"/>
              <a:t> function share a common algorithm for calculating non-overtime hours.  Not wanting to duplicate code, the developers put that algorithm into a function named </a:t>
            </a:r>
            <a:r>
              <a:rPr lang="en-US" dirty="0" err="1"/>
              <a:t>RegularHours</a:t>
            </a:r>
            <a:r>
              <a:rPr lang="en-US" dirty="0"/>
              <a:t>.</a:t>
            </a:r>
          </a:p>
          <a:p>
            <a:endParaRPr lang="en-US" dirty="0"/>
          </a:p>
          <a:p>
            <a:r>
              <a:rPr lang="en-US" dirty="0"/>
              <a:t>Now suppose the CFO’s team decides that the way non-overtime hours are calculated needs to be tweaked.  In contrast, the COO’s team in HR does not want that particular tweak because they use non-overtime hours for a different purpose.</a:t>
            </a:r>
          </a:p>
          <a:p>
            <a:endParaRPr lang="en-US" dirty="0"/>
          </a:p>
          <a:p>
            <a:r>
              <a:rPr lang="en-US" dirty="0"/>
              <a:t>A developer is tasked to make the change, and sees the convenient </a:t>
            </a:r>
            <a:r>
              <a:rPr lang="en-US" dirty="0" err="1"/>
              <a:t>RegularHours</a:t>
            </a:r>
            <a:r>
              <a:rPr lang="en-US" dirty="0"/>
              <a:t> function called by the </a:t>
            </a:r>
            <a:r>
              <a:rPr lang="en-US" dirty="0" err="1"/>
              <a:t>CalculatePay</a:t>
            </a:r>
            <a:r>
              <a:rPr lang="en-US" dirty="0"/>
              <a:t> method.  Unfortunately, that developer does not notice that the function is also called by the </a:t>
            </a:r>
            <a:r>
              <a:rPr lang="en-US" dirty="0" err="1"/>
              <a:t>ReportHours</a:t>
            </a:r>
            <a:r>
              <a:rPr lang="en-US" dirty="0"/>
              <a:t> function.  The developer makes the change and carefully tests its.  The CFO’s team validates that the new function works as desired and the system is deployed.</a:t>
            </a:r>
          </a:p>
          <a:p>
            <a:endParaRPr lang="en-US" dirty="0"/>
          </a:p>
          <a:p>
            <a:r>
              <a:rPr lang="en-US" dirty="0"/>
              <a:t>Of course, the COO’s team doesn’t know that this is happen and continue to use the reports generated y the </a:t>
            </a:r>
            <a:r>
              <a:rPr lang="en-US" dirty="0" err="1"/>
              <a:t>ReportHours</a:t>
            </a:r>
            <a:r>
              <a:rPr lang="en-US" dirty="0"/>
              <a:t> function – but now they contain incorrect numbers.  Eventually the problem is discovered, and the COO is livid because the bad data has cost his budget greatly.</a:t>
            </a:r>
          </a:p>
        </p:txBody>
      </p:sp>
      <p:sp>
        <p:nvSpPr>
          <p:cNvPr id="4" name="Slide Number Placeholder 3"/>
          <p:cNvSpPr>
            <a:spLocks noGrp="1"/>
          </p:cNvSpPr>
          <p:nvPr>
            <p:ph type="sldNum" sz="quarter" idx="5"/>
          </p:nvPr>
        </p:nvSpPr>
        <p:spPr/>
        <p:txBody>
          <a:bodyPr/>
          <a:lstStyle/>
          <a:p>
            <a:fld id="{4CBECF23-DCFA-4E7B-A3A9-B1BF8DDFF206}" type="slidenum">
              <a:rPr lang="en-US" smtClean="0"/>
              <a:t>63</a:t>
            </a:fld>
            <a:endParaRPr lang="en-US"/>
          </a:p>
        </p:txBody>
      </p:sp>
    </p:spTree>
    <p:extLst>
      <p:ext uri="{BB962C8B-B14F-4D97-AF65-F5344CB8AC3E}">
        <p14:creationId xmlns:p14="http://schemas.microsoft.com/office/powerpoint/2010/main" val="2411306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behavior of a software artifact ought to be extendable, without having to modify that artifact.</a:t>
            </a:r>
          </a:p>
          <a:p>
            <a:endParaRPr lang="en-US" dirty="0"/>
          </a:p>
          <a:p>
            <a:r>
              <a:rPr lang="en-US" dirty="0"/>
              <a:t>If simple extension to the requirements force massive changes to the software, then the architects of that software system have engaged in a spectacular failure</a:t>
            </a:r>
          </a:p>
          <a:p>
            <a:endParaRPr lang="en-US" dirty="0"/>
          </a:p>
          <a:p>
            <a:r>
              <a:rPr lang="en-US" dirty="0"/>
              <a:t>The OCP is one of the diving forces behind the architecture of systems.  The goal is to make the system easy to extend without incurring a high impact of change.</a:t>
            </a:r>
          </a:p>
        </p:txBody>
      </p:sp>
      <p:sp>
        <p:nvSpPr>
          <p:cNvPr id="4" name="Slide Number Placeholder 3"/>
          <p:cNvSpPr>
            <a:spLocks noGrp="1"/>
          </p:cNvSpPr>
          <p:nvPr>
            <p:ph type="sldNum" sz="quarter" idx="5"/>
          </p:nvPr>
        </p:nvSpPr>
        <p:spPr/>
        <p:txBody>
          <a:bodyPr/>
          <a:lstStyle/>
          <a:p>
            <a:fld id="{4CBECF23-DCFA-4E7B-A3A9-B1BF8DDFF206}" type="slidenum">
              <a:rPr lang="en-US" smtClean="0"/>
              <a:t>64</a:t>
            </a:fld>
            <a:endParaRPr lang="en-US"/>
          </a:p>
        </p:txBody>
      </p:sp>
    </p:spTree>
    <p:extLst>
      <p:ext uri="{BB962C8B-B14F-4D97-AF65-F5344CB8AC3E}">
        <p14:creationId xmlns:p14="http://schemas.microsoft.com/office/powerpoint/2010/main" val="3662465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65</a:t>
            </a:fld>
            <a:endParaRPr lang="en-US"/>
          </a:p>
        </p:txBody>
      </p:sp>
    </p:spTree>
    <p:extLst>
      <p:ext uri="{BB962C8B-B14F-4D97-AF65-F5344CB8AC3E}">
        <p14:creationId xmlns:p14="http://schemas.microsoft.com/office/powerpoint/2010/main" val="2001071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66</a:t>
            </a:fld>
            <a:endParaRPr lang="en-US"/>
          </a:p>
        </p:txBody>
      </p:sp>
    </p:spTree>
    <p:extLst>
      <p:ext uri="{BB962C8B-B14F-4D97-AF65-F5344CB8AC3E}">
        <p14:creationId xmlns:p14="http://schemas.microsoft.com/office/powerpoint/2010/main" val="397400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67</a:t>
            </a:fld>
            <a:endParaRPr lang="en-US"/>
          </a:p>
        </p:txBody>
      </p:sp>
    </p:spTree>
    <p:extLst>
      <p:ext uri="{BB962C8B-B14F-4D97-AF65-F5344CB8AC3E}">
        <p14:creationId xmlns:p14="http://schemas.microsoft.com/office/powerpoint/2010/main" val="794061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that we have a class named License which has a method named </a:t>
            </a:r>
            <a:r>
              <a:rPr lang="en-US" dirty="0" err="1"/>
              <a:t>CalculateFee</a:t>
            </a:r>
            <a:r>
              <a:rPr lang="en-US" dirty="0"/>
              <a:t>, which is called by the Billing application.  There are two “subtypes” of License called </a:t>
            </a:r>
            <a:r>
              <a:rPr lang="en-US" dirty="0" err="1"/>
              <a:t>PersonalLicense</a:t>
            </a:r>
            <a:r>
              <a:rPr lang="en-US" dirty="0"/>
              <a:t> and </a:t>
            </a:r>
            <a:r>
              <a:rPr lang="en-US" dirty="0" err="1"/>
              <a:t>BusinessLicense</a:t>
            </a:r>
            <a:r>
              <a:rPr lang="en-US" dirty="0"/>
              <a:t>.  They use different algorithms to calculate the license fee.</a:t>
            </a:r>
          </a:p>
          <a:p>
            <a:endParaRPr lang="en-US" dirty="0"/>
          </a:p>
          <a:p>
            <a:r>
              <a:rPr lang="en-US" dirty="0"/>
              <a:t>This design conforms to the LSP because the behavior of the Billing application does not depend, in any way, on which of the two subtypes it uses.  Both of the subtypes are substitutable for the License type.</a:t>
            </a:r>
          </a:p>
        </p:txBody>
      </p:sp>
      <p:sp>
        <p:nvSpPr>
          <p:cNvPr id="4" name="Slide Number Placeholder 3"/>
          <p:cNvSpPr>
            <a:spLocks noGrp="1"/>
          </p:cNvSpPr>
          <p:nvPr>
            <p:ph type="sldNum" sz="quarter" idx="5"/>
          </p:nvPr>
        </p:nvSpPr>
        <p:spPr/>
        <p:txBody>
          <a:bodyPr/>
          <a:lstStyle/>
          <a:p>
            <a:fld id="{4CBECF23-DCFA-4E7B-A3A9-B1BF8DDFF206}" type="slidenum">
              <a:rPr lang="en-US" smtClean="0"/>
              <a:t>68</a:t>
            </a:fld>
            <a:endParaRPr lang="en-US"/>
          </a:p>
        </p:txBody>
      </p:sp>
    </p:spTree>
    <p:extLst>
      <p:ext uri="{BB962C8B-B14F-4D97-AF65-F5344CB8AC3E}">
        <p14:creationId xmlns:p14="http://schemas.microsoft.com/office/powerpoint/2010/main" val="3526863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Shape interface with area and volume function would violate this principle when applied to something like a Square class.  Instead break those apart.</a:t>
            </a:r>
          </a:p>
        </p:txBody>
      </p:sp>
      <p:sp>
        <p:nvSpPr>
          <p:cNvPr id="4" name="Slide Number Placeholder 3"/>
          <p:cNvSpPr>
            <a:spLocks noGrp="1"/>
          </p:cNvSpPr>
          <p:nvPr>
            <p:ph type="sldNum" sz="quarter" idx="5"/>
          </p:nvPr>
        </p:nvSpPr>
        <p:spPr/>
        <p:txBody>
          <a:bodyPr/>
          <a:lstStyle/>
          <a:p>
            <a:fld id="{4CBECF23-DCFA-4E7B-A3A9-B1BF8DDFF206}" type="slidenum">
              <a:rPr lang="en-US" smtClean="0"/>
              <a:t>69</a:t>
            </a:fld>
            <a:endParaRPr lang="en-US"/>
          </a:p>
        </p:txBody>
      </p:sp>
    </p:spTree>
    <p:extLst>
      <p:ext uri="{BB962C8B-B14F-4D97-AF65-F5344CB8AC3E}">
        <p14:creationId xmlns:p14="http://schemas.microsoft.com/office/powerpoint/2010/main" val="207223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1992 — Jack W. Reeves publishes “What is Software Design?” essay</a:t>
            </a:r>
          </a:p>
        </p:txBody>
      </p:sp>
      <p:sp>
        <p:nvSpPr>
          <p:cNvPr id="4" name="Slide Number Placeholder 3"/>
          <p:cNvSpPr>
            <a:spLocks noGrp="1"/>
          </p:cNvSpPr>
          <p:nvPr>
            <p:ph type="sldNum" sz="quarter" idx="5"/>
          </p:nvPr>
        </p:nvSpPr>
        <p:spPr/>
        <p:txBody>
          <a:bodyPr/>
          <a:lstStyle/>
          <a:p>
            <a:fld id="{4CBECF23-DCFA-4E7B-A3A9-B1BF8DDFF206}" type="slidenum">
              <a:rPr lang="en-US" smtClean="0"/>
              <a:t>21</a:t>
            </a:fld>
            <a:endParaRPr lang="en-US"/>
          </a:p>
        </p:txBody>
      </p:sp>
    </p:spTree>
    <p:extLst>
      <p:ext uri="{BB962C8B-B14F-4D97-AF65-F5344CB8AC3E}">
        <p14:creationId xmlns:p14="http://schemas.microsoft.com/office/powerpoint/2010/main" val="2165535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lumMod val="75000"/>
                  </a:schemeClr>
                </a:solidFill>
              </a:rPr>
              <a:t>Entities must depend on abstractions not on concretions.  It states that the high level module must not depend on the low level module, but they should depend on abstractions.</a:t>
            </a:r>
          </a:p>
          <a:p>
            <a:endParaRPr lang="en-US" dirty="0"/>
          </a:p>
          <a:p>
            <a:r>
              <a:rPr lang="en-US" dirty="0"/>
              <a:t>Tells us that the most flexible systems are those in which source code dependencies refer only to abstractions, not concretions.</a:t>
            </a:r>
          </a:p>
        </p:txBody>
      </p:sp>
      <p:sp>
        <p:nvSpPr>
          <p:cNvPr id="4" name="Slide Number Placeholder 3"/>
          <p:cNvSpPr>
            <a:spLocks noGrp="1"/>
          </p:cNvSpPr>
          <p:nvPr>
            <p:ph type="sldNum" sz="quarter" idx="5"/>
          </p:nvPr>
        </p:nvSpPr>
        <p:spPr/>
        <p:txBody>
          <a:bodyPr/>
          <a:lstStyle/>
          <a:p>
            <a:fld id="{4CBECF23-DCFA-4E7B-A3A9-B1BF8DDFF206}" type="slidenum">
              <a:rPr lang="en-US" smtClean="0"/>
              <a:t>70</a:t>
            </a:fld>
            <a:endParaRPr lang="en-US"/>
          </a:p>
        </p:txBody>
      </p:sp>
    </p:spTree>
    <p:extLst>
      <p:ext uri="{BB962C8B-B14F-4D97-AF65-F5344CB8AC3E}">
        <p14:creationId xmlns:p14="http://schemas.microsoft.com/office/powerpoint/2010/main" val="4403536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solidFill>
                  <a:schemeClr val="tx2">
                    <a:lumMod val="75000"/>
                  </a:schemeClr>
                </a:solidFill>
              </a:rPr>
              <a:t>Every piece of knowledge must have  a single, unambiguous, authoritative representation within a system</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Alternative is to have the same thing expressed in two or more place.  If you change one, you have to remember to change the others.</a:t>
            </a:r>
          </a:p>
          <a:p>
            <a:pPr marL="342900" indent="-342900">
              <a:buFont typeface="Arial" panose="020B0604020202020204" pitchFamily="34" charset="0"/>
              <a:buChar char="•"/>
            </a:pPr>
            <a:endParaRPr lang="en-US" sz="1200" dirty="0">
              <a:solidFill>
                <a:schemeClr val="tx2">
                  <a:lumMod val="75000"/>
                </a:schemeClr>
              </a:solidFill>
            </a:endParaRPr>
          </a:p>
          <a:p>
            <a:pPr marL="342900" indent="-342900">
              <a:buFont typeface="Arial" panose="020B0604020202020204" pitchFamily="34" charset="0"/>
              <a:buChar char="•"/>
            </a:pPr>
            <a:r>
              <a:rPr lang="en-US" sz="1200" dirty="0">
                <a:solidFill>
                  <a:schemeClr val="tx2">
                    <a:lumMod val="75000"/>
                  </a:schemeClr>
                </a:solidFill>
              </a:rPr>
              <a:t>It isn’t a question of whether you will remember: it’s a question of when you will forget</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72</a:t>
            </a:fld>
            <a:endParaRPr lang="en-US"/>
          </a:p>
        </p:txBody>
      </p:sp>
    </p:spTree>
    <p:extLst>
      <p:ext uri="{BB962C8B-B14F-4D97-AF65-F5344CB8AC3E}">
        <p14:creationId xmlns:p14="http://schemas.microsoft.com/office/powerpoint/2010/main" val="326059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A paraphrase of a Boy Scout rule states that we should </a:t>
            </a:r>
            <a:r>
              <a:rPr lang="en-US" b="1" i="0" u="none" dirty="0"/>
              <a:t>always leave the code cleaner than we found it</a:t>
            </a:r>
            <a:r>
              <a:rPr lang="en-US" b="0" i="0" u="none" dirty="0"/>
              <a:t>.</a:t>
            </a:r>
            <a:endParaRPr lang="en-US" u="sng" dirty="0"/>
          </a:p>
        </p:txBody>
      </p:sp>
      <p:sp>
        <p:nvSpPr>
          <p:cNvPr id="4" name="Slide Number Placeholder 3"/>
          <p:cNvSpPr>
            <a:spLocks noGrp="1"/>
          </p:cNvSpPr>
          <p:nvPr>
            <p:ph type="sldNum" sz="quarter" idx="5"/>
          </p:nvPr>
        </p:nvSpPr>
        <p:spPr/>
        <p:txBody>
          <a:bodyPr/>
          <a:lstStyle/>
          <a:p>
            <a:fld id="{4CBECF23-DCFA-4E7B-A3A9-B1BF8DDFF206}" type="slidenum">
              <a:rPr lang="en-US" smtClean="0"/>
              <a:t>73</a:t>
            </a:fld>
            <a:endParaRPr lang="en-US"/>
          </a:p>
        </p:txBody>
      </p:sp>
    </p:spTree>
    <p:extLst>
      <p:ext uri="{BB962C8B-B14F-4D97-AF65-F5344CB8AC3E}">
        <p14:creationId xmlns:p14="http://schemas.microsoft.com/office/powerpoint/2010/main" val="1143056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Reportedly coined by Kelly Johnson – lead engineer at the Lockheed Skunk Works (creators of the U-2 and SR-71 sky plans, among many others)</a:t>
            </a:r>
          </a:p>
        </p:txBody>
      </p:sp>
      <p:sp>
        <p:nvSpPr>
          <p:cNvPr id="4" name="Slide Number Placeholder 3"/>
          <p:cNvSpPr>
            <a:spLocks noGrp="1"/>
          </p:cNvSpPr>
          <p:nvPr>
            <p:ph type="sldNum" sz="quarter" idx="5"/>
          </p:nvPr>
        </p:nvSpPr>
        <p:spPr/>
        <p:txBody>
          <a:bodyPr/>
          <a:lstStyle/>
          <a:p>
            <a:fld id="{4CBECF23-DCFA-4E7B-A3A9-B1BF8DDFF206}" type="slidenum">
              <a:rPr lang="en-US" smtClean="0"/>
              <a:t>74</a:t>
            </a:fld>
            <a:endParaRPr lang="en-US"/>
          </a:p>
        </p:txBody>
      </p:sp>
    </p:spTree>
    <p:extLst>
      <p:ext uri="{BB962C8B-B14F-4D97-AF65-F5344CB8AC3E}">
        <p14:creationId xmlns:p14="http://schemas.microsoft.com/office/powerpoint/2010/main" val="1272418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Always implement things when you actually need them, never when you just foresee that you need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Principle behind XP practice of “do the simplest thing that could possibly work”</a:t>
            </a:r>
          </a:p>
        </p:txBody>
      </p:sp>
      <p:sp>
        <p:nvSpPr>
          <p:cNvPr id="4" name="Slide Number Placeholder 3"/>
          <p:cNvSpPr>
            <a:spLocks noGrp="1"/>
          </p:cNvSpPr>
          <p:nvPr>
            <p:ph type="sldNum" sz="quarter" idx="5"/>
          </p:nvPr>
        </p:nvSpPr>
        <p:spPr/>
        <p:txBody>
          <a:bodyPr/>
          <a:lstStyle/>
          <a:p>
            <a:fld id="{4CBECF23-DCFA-4E7B-A3A9-B1BF8DDFF206}" type="slidenum">
              <a:rPr lang="en-US" smtClean="0"/>
              <a:t>75</a:t>
            </a:fld>
            <a:endParaRPr lang="en-US"/>
          </a:p>
        </p:txBody>
      </p:sp>
    </p:spTree>
    <p:extLst>
      <p:ext uri="{BB962C8B-B14F-4D97-AF65-F5344CB8AC3E}">
        <p14:creationId xmlns:p14="http://schemas.microsoft.com/office/powerpoint/2010/main" val="37297474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process that relies on the repetition of a very short development cycle:</a:t>
            </a:r>
          </a:p>
          <a:p>
            <a:endParaRPr lang="en-US" dirty="0"/>
          </a:p>
          <a:p>
            <a:pPr marL="171450" indent="-171450">
              <a:buFont typeface="Arial" panose="020B0604020202020204" pitchFamily="34" charset="0"/>
              <a:buChar char="•"/>
            </a:pPr>
            <a:r>
              <a:rPr lang="en-US" dirty="0"/>
              <a:t>Requirements are turned into very specific test cases</a:t>
            </a:r>
          </a:p>
          <a:p>
            <a:pPr marL="171450" indent="-171450">
              <a:buFont typeface="Arial" panose="020B0604020202020204" pitchFamily="34" charset="0"/>
              <a:buChar char="•"/>
            </a:pPr>
            <a:r>
              <a:rPr lang="en-US" dirty="0"/>
              <a:t>Then, software is written only to pass the new tests</a:t>
            </a:r>
          </a:p>
        </p:txBody>
      </p:sp>
      <p:sp>
        <p:nvSpPr>
          <p:cNvPr id="4" name="Slide Number Placeholder 3"/>
          <p:cNvSpPr>
            <a:spLocks noGrp="1"/>
          </p:cNvSpPr>
          <p:nvPr>
            <p:ph type="sldNum" sz="quarter" idx="5"/>
          </p:nvPr>
        </p:nvSpPr>
        <p:spPr/>
        <p:txBody>
          <a:bodyPr/>
          <a:lstStyle/>
          <a:p>
            <a:fld id="{4CBECF23-DCFA-4E7B-A3A9-B1BF8DDFF206}" type="slidenum">
              <a:rPr lang="en-US" smtClean="0"/>
              <a:t>77</a:t>
            </a:fld>
            <a:endParaRPr lang="en-US"/>
          </a:p>
        </p:txBody>
      </p:sp>
    </p:spTree>
    <p:extLst>
      <p:ext uri="{BB962C8B-B14F-4D97-AF65-F5344CB8AC3E}">
        <p14:creationId xmlns:p14="http://schemas.microsoft.com/office/powerpoint/2010/main" val="991157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 in which two programmers work together at one workstation</a:t>
            </a:r>
          </a:p>
          <a:p>
            <a:endParaRPr lang="en-US" dirty="0"/>
          </a:p>
          <a:p>
            <a:r>
              <a:rPr lang="en-US" dirty="0"/>
              <a:t>The </a:t>
            </a:r>
            <a:r>
              <a:rPr lang="en-US" b="1" dirty="0"/>
              <a:t>driver</a:t>
            </a:r>
            <a:r>
              <a:rPr lang="en-US" b="0" dirty="0"/>
              <a:t> writes code while the </a:t>
            </a:r>
            <a:r>
              <a:rPr lang="en-US" b="1" dirty="0"/>
              <a:t>observer</a:t>
            </a:r>
            <a:r>
              <a:rPr lang="en-US" b="0" dirty="0"/>
              <a:t> reviews each line of code as it is typed.</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81</a:t>
            </a:fld>
            <a:endParaRPr lang="en-US"/>
          </a:p>
        </p:txBody>
      </p:sp>
    </p:spTree>
    <p:extLst>
      <p:ext uri="{BB962C8B-B14F-4D97-AF65-F5344CB8AC3E}">
        <p14:creationId xmlns:p14="http://schemas.microsoft.com/office/powerpoint/2010/main" val="4089442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82</a:t>
            </a:fld>
            <a:endParaRPr lang="en-US"/>
          </a:p>
        </p:txBody>
      </p:sp>
    </p:spTree>
    <p:extLst>
      <p:ext uri="{BB962C8B-B14F-4D97-AF65-F5344CB8AC3E}">
        <p14:creationId xmlns:p14="http://schemas.microsoft.com/office/powerpoint/2010/main" val="884409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83</a:t>
            </a:fld>
            <a:endParaRPr lang="en-US"/>
          </a:p>
        </p:txBody>
      </p:sp>
    </p:spTree>
    <p:extLst>
      <p:ext uri="{BB962C8B-B14F-4D97-AF65-F5344CB8AC3E}">
        <p14:creationId xmlns:p14="http://schemas.microsoft.com/office/powerpoint/2010/main" val="21933925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practicing – focus on the techniques you are using and not in solving the problem</a:t>
            </a:r>
          </a:p>
          <a:p>
            <a:pPr marL="171450" indent="-171450">
              <a:buFont typeface="Arial" panose="020B0604020202020204" pitchFamily="34" charset="0"/>
              <a:buChar char="•"/>
            </a:pPr>
            <a:r>
              <a:rPr lang="en-US" dirty="0"/>
              <a:t>Practice on </a:t>
            </a:r>
            <a:r>
              <a:rPr lang="en-US" i="1" dirty="0"/>
              <a:t>how</a:t>
            </a:r>
            <a:r>
              <a:rPr lang="en-US" i="0" dirty="0"/>
              <a:t> to solve the problem</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84</a:t>
            </a:fld>
            <a:endParaRPr lang="en-US"/>
          </a:p>
        </p:txBody>
      </p:sp>
    </p:spTree>
    <p:extLst>
      <p:ext uri="{BB962C8B-B14F-4D97-AF65-F5344CB8AC3E}">
        <p14:creationId xmlns:p14="http://schemas.microsoft.com/office/powerpoint/2010/main" val="1412860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1997 — Andrew Hunt and David Thomas publish </a:t>
            </a:r>
            <a:r>
              <a:rPr lang="en-US" i="1" dirty="0"/>
              <a:t>The Pragmatic Programmer</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22</a:t>
            </a:fld>
            <a:endParaRPr lang="en-US"/>
          </a:p>
        </p:txBody>
      </p:sp>
    </p:spTree>
    <p:extLst>
      <p:ext uri="{BB962C8B-B14F-4D97-AF65-F5344CB8AC3E}">
        <p14:creationId xmlns:p14="http://schemas.microsoft.com/office/powerpoint/2010/main" val="14301555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code smell is any characteristic in the source code that possibly indicates a deeper problem.  Determining what is and is not a code smell is subjective, and varies by language, developers, and development methodology.</a:t>
            </a:r>
          </a:p>
          <a:p>
            <a:endParaRPr lang="en-US" dirty="0"/>
          </a:p>
          <a:p>
            <a:r>
              <a:rPr lang="en-US" dirty="0"/>
              <a:t>One way to look at smells is with respect to principles and quality: “Smells are certain structures in the code that indicate violation of fundamental design principles and negatively impact design quality.”</a:t>
            </a:r>
          </a:p>
          <a:p>
            <a:endParaRPr lang="en-US" dirty="0"/>
          </a:p>
          <a:p>
            <a:r>
              <a:rPr lang="en-US" dirty="0"/>
              <a:t>Code smells are usually not bugs; they are not technically incorrect and do not prevent the program from functioning.  Instead, they indicate weakness in design that may slow down development or increase the risk of bugs or failures in the future.  Bad code smells can be an indicator of factors that contribute to technical debt.</a:t>
            </a:r>
          </a:p>
          <a:p>
            <a:endParaRPr lang="en-US" dirty="0"/>
          </a:p>
          <a:p>
            <a:r>
              <a:rPr lang="en-US" dirty="0"/>
              <a:t>A 2015 study utilizing automated analysis for half a million source code commits and the manual examination of 9164 commits determined to exhibit “code smells” found that:</a:t>
            </a:r>
          </a:p>
          <a:p>
            <a:endParaRPr lang="en-US" dirty="0"/>
          </a:p>
          <a:p>
            <a:pPr marL="171450" indent="-171450">
              <a:buFont typeface="Arial" panose="020B0604020202020204" pitchFamily="34" charset="0"/>
              <a:buChar char="•"/>
            </a:pPr>
            <a:r>
              <a:rPr lang="en-US" dirty="0"/>
              <a:t>There exists empirical evidence for the consequences of technical debt, but there exists only anecdotal evidence as to how, when, or why this occurs</a:t>
            </a:r>
          </a:p>
          <a:p>
            <a:pPr marL="171450" indent="-171450">
              <a:buFont typeface="Arial" panose="020B0604020202020204" pitchFamily="34" charset="0"/>
              <a:buChar char="•"/>
            </a:pPr>
            <a:r>
              <a:rPr lang="en-US" dirty="0"/>
              <a:t>Common wisdom suggest that urgent maintenance activities and pressure to deliver features while prioritizing time-to-market over code quality are often the causes of such smells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85</a:t>
            </a:fld>
            <a:endParaRPr lang="en-US"/>
          </a:p>
        </p:txBody>
      </p:sp>
    </p:spTree>
    <p:extLst>
      <p:ext uri="{BB962C8B-B14F-4D97-AF65-F5344CB8AC3E}">
        <p14:creationId xmlns:p14="http://schemas.microsoft.com/office/powerpoint/2010/main" val="467148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Inappropriate Information</a:t>
            </a:r>
          </a:p>
          <a:p>
            <a:r>
              <a:rPr lang="en-US" dirty="0"/>
              <a:t>It is inappropriate for a comment to hold information better held in a different kind of system such as your source code control system, your issue tracking system, or any other record-keeping system.</a:t>
            </a:r>
          </a:p>
          <a:p>
            <a:endParaRPr lang="en-US" dirty="0"/>
          </a:p>
          <a:p>
            <a:r>
              <a:rPr lang="en-US" dirty="0"/>
              <a:t>Change histories just clutter up source files with volumes of historical and uninteresting text.</a:t>
            </a:r>
          </a:p>
          <a:p>
            <a:endParaRPr lang="en-US" dirty="0"/>
          </a:p>
          <a:p>
            <a:r>
              <a:rPr lang="en-US" dirty="0"/>
              <a:t>In general, meta-data such as authors, last-modified-date, SPR number, and so on should not appear in comments.</a:t>
            </a:r>
          </a:p>
          <a:p>
            <a:endParaRPr lang="en-US" dirty="0"/>
          </a:p>
          <a:p>
            <a:r>
              <a:rPr lang="en-US" dirty="0"/>
              <a:t>Comments should be reserved for technical notes about the code and design.</a:t>
            </a:r>
          </a:p>
        </p:txBody>
      </p:sp>
      <p:sp>
        <p:nvSpPr>
          <p:cNvPr id="4" name="Slide Number Placeholder 3"/>
          <p:cNvSpPr>
            <a:spLocks noGrp="1"/>
          </p:cNvSpPr>
          <p:nvPr>
            <p:ph type="sldNum" sz="quarter" idx="5"/>
          </p:nvPr>
        </p:nvSpPr>
        <p:spPr/>
        <p:txBody>
          <a:bodyPr/>
          <a:lstStyle/>
          <a:p>
            <a:fld id="{4CBECF23-DCFA-4E7B-A3A9-B1BF8DDFF206}" type="slidenum">
              <a:rPr lang="en-US" smtClean="0"/>
              <a:t>87</a:t>
            </a:fld>
            <a:endParaRPr lang="en-US"/>
          </a:p>
        </p:txBody>
      </p:sp>
    </p:spTree>
    <p:extLst>
      <p:ext uri="{BB962C8B-B14F-4D97-AF65-F5344CB8AC3E}">
        <p14:creationId xmlns:p14="http://schemas.microsoft.com/office/powerpoint/2010/main" val="258305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88</a:t>
            </a:fld>
            <a:endParaRPr lang="en-US"/>
          </a:p>
        </p:txBody>
      </p:sp>
    </p:spTree>
    <p:extLst>
      <p:ext uri="{BB962C8B-B14F-4D97-AF65-F5344CB8AC3E}">
        <p14:creationId xmlns:p14="http://schemas.microsoft.com/office/powerpoint/2010/main" val="24794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Obsolete Comment</a:t>
            </a:r>
            <a:endParaRPr lang="en-US" b="0" u="none" dirty="0"/>
          </a:p>
          <a:p>
            <a:r>
              <a:rPr lang="en-US" b="0" u="none" dirty="0"/>
              <a:t>A comment that has gotten old, irrelevant, and incorrect is obsolete.</a:t>
            </a:r>
          </a:p>
          <a:p>
            <a:endParaRPr lang="en-US" b="0" u="none" dirty="0"/>
          </a:p>
          <a:p>
            <a:r>
              <a:rPr lang="en-US" b="0" u="none" dirty="0"/>
              <a:t>Comments get old quickly.  It is best not to write a comment that will become obsolete.</a:t>
            </a:r>
          </a:p>
          <a:p>
            <a:endParaRPr lang="en-US" b="0" u="none" dirty="0"/>
          </a:p>
          <a:p>
            <a:r>
              <a:rPr lang="en-US" b="0" u="none" dirty="0"/>
              <a:t>They become floating islands of irrelevance and misdirection in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89</a:t>
            </a:fld>
            <a:endParaRPr lang="en-US"/>
          </a:p>
        </p:txBody>
      </p:sp>
    </p:spTree>
    <p:extLst>
      <p:ext uri="{BB962C8B-B14F-4D97-AF65-F5344CB8AC3E}">
        <p14:creationId xmlns:p14="http://schemas.microsoft.com/office/powerpoint/2010/main" val="3779159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Poorly Written Comment</a:t>
            </a:r>
            <a:endParaRPr lang="en-US" b="0" u="none" dirty="0"/>
          </a:p>
          <a:p>
            <a:r>
              <a:rPr lang="en-US" b="0" u="none" dirty="0"/>
              <a:t>A comment worth writing is worth writing well.  If you are going to write a comment, take the time to make sure it is the best comment you can write.  Choose your words carefully.  Use correct grammar and punctuation.  Do not ramble.  Do not state the obvious.  Be brief.</a:t>
            </a:r>
          </a:p>
        </p:txBody>
      </p:sp>
      <p:sp>
        <p:nvSpPr>
          <p:cNvPr id="4" name="Slide Number Placeholder 3"/>
          <p:cNvSpPr>
            <a:spLocks noGrp="1"/>
          </p:cNvSpPr>
          <p:nvPr>
            <p:ph type="sldNum" sz="quarter" idx="5"/>
          </p:nvPr>
        </p:nvSpPr>
        <p:spPr/>
        <p:txBody>
          <a:bodyPr/>
          <a:lstStyle/>
          <a:p>
            <a:fld id="{4CBECF23-DCFA-4E7B-A3A9-B1BF8DDFF206}" type="slidenum">
              <a:rPr lang="en-US" smtClean="0"/>
              <a:t>90</a:t>
            </a:fld>
            <a:endParaRPr lang="en-US"/>
          </a:p>
        </p:txBody>
      </p:sp>
    </p:spTree>
    <p:extLst>
      <p:ext uri="{BB962C8B-B14F-4D97-AF65-F5344CB8AC3E}">
        <p14:creationId xmlns:p14="http://schemas.microsoft.com/office/powerpoint/2010/main" val="3721087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Commented-Out Code</a:t>
            </a:r>
            <a:endParaRPr lang="en-US" b="0" u="none" dirty="0"/>
          </a:p>
          <a:p>
            <a:r>
              <a:rPr lang="en-US" b="0" u="none" dirty="0"/>
              <a:t>Who knows how old it is?  Who knows whether or not it’s meaningful?  Yet no one will delete it because everyone assumes someone else needs it or has plans for it.</a:t>
            </a:r>
          </a:p>
          <a:p>
            <a:endParaRPr lang="en-US" b="0" u="none" dirty="0"/>
          </a:p>
          <a:p>
            <a:r>
              <a:rPr lang="en-US" b="0" u="none" dirty="0"/>
              <a:t>The code sits there and rots, getting less and less relevant with every passing day.  It calls functions that no longer exists.  It uses variable whose names have changed.  It follows conventions that are long obsolete.  It pollutes the modules that contain it and distracts the people who try to read it.  Commented-out code is an </a:t>
            </a:r>
            <a:r>
              <a:rPr lang="en-US" b="0" i="1" u="none" dirty="0"/>
              <a:t>abomination</a:t>
            </a:r>
            <a:r>
              <a:rPr lang="en-US" b="0" i="0" u="none" dirty="0"/>
              <a:t>.</a:t>
            </a:r>
          </a:p>
          <a:p>
            <a:endParaRPr lang="en-US" b="0" i="0" u="none" dirty="0"/>
          </a:p>
          <a:p>
            <a:r>
              <a:rPr lang="en-US" b="0" i="0" u="none" dirty="0"/>
              <a:t>When you see commented-out code, delete it.  Do not worry, the source code control system still remember it.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91</a:t>
            </a:fld>
            <a:endParaRPr lang="en-US"/>
          </a:p>
        </p:txBody>
      </p:sp>
    </p:spTree>
    <p:extLst>
      <p:ext uri="{BB962C8B-B14F-4D97-AF65-F5344CB8AC3E}">
        <p14:creationId xmlns:p14="http://schemas.microsoft.com/office/powerpoint/2010/main" val="3043349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92</a:t>
            </a:fld>
            <a:endParaRPr lang="en-US"/>
          </a:p>
        </p:txBody>
      </p:sp>
    </p:spTree>
    <p:extLst>
      <p:ext uri="{BB962C8B-B14F-4D97-AF65-F5344CB8AC3E}">
        <p14:creationId xmlns:p14="http://schemas.microsoft.com/office/powerpoint/2010/main" val="23343115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93</a:t>
            </a:fld>
            <a:endParaRPr lang="en-US"/>
          </a:p>
        </p:txBody>
      </p:sp>
    </p:spTree>
    <p:extLst>
      <p:ext uri="{BB962C8B-B14F-4D97-AF65-F5344CB8AC3E}">
        <p14:creationId xmlns:p14="http://schemas.microsoft.com/office/powerpoint/2010/main" val="6970104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 Requires More Than One Step</a:t>
            </a:r>
            <a:endParaRPr lang="en-US" b="0" u="none" dirty="0"/>
          </a:p>
          <a:p>
            <a:r>
              <a:rPr lang="en-US" b="0" u="none" dirty="0"/>
              <a:t>Building a project should be a single trivial operation.  You should not have to check many little pieces out from source code control.  You should not need a sequence of arcane commands or context dependent scripts in order to build the individual elements. </a:t>
            </a:r>
          </a:p>
          <a:p>
            <a:endParaRPr lang="en-US" b="0" u="none" dirty="0"/>
          </a:p>
          <a:p>
            <a:r>
              <a:rPr lang="en-US" b="0" u="none" dirty="0"/>
              <a:t>You should be able to check out the system with one simple command and then issue one other simple command to build it.</a:t>
            </a:r>
          </a:p>
          <a:p>
            <a:endParaRPr lang="en-US" b="0" u="none" dirty="0"/>
          </a:p>
          <a:p>
            <a:r>
              <a:rPr lang="en-US" b="0" u="none" dirty="0"/>
              <a:t>Continuous Integration</a:t>
            </a:r>
          </a:p>
        </p:txBody>
      </p:sp>
      <p:sp>
        <p:nvSpPr>
          <p:cNvPr id="4" name="Slide Number Placeholder 3"/>
          <p:cNvSpPr>
            <a:spLocks noGrp="1"/>
          </p:cNvSpPr>
          <p:nvPr>
            <p:ph type="sldNum" sz="quarter" idx="5"/>
          </p:nvPr>
        </p:nvSpPr>
        <p:spPr/>
        <p:txBody>
          <a:bodyPr/>
          <a:lstStyle/>
          <a:p>
            <a:fld id="{4CBECF23-DCFA-4E7B-A3A9-B1BF8DDFF206}" type="slidenum">
              <a:rPr lang="en-US" smtClean="0"/>
              <a:t>94</a:t>
            </a:fld>
            <a:endParaRPr lang="en-US"/>
          </a:p>
        </p:txBody>
      </p:sp>
    </p:spTree>
    <p:extLst>
      <p:ext uri="{BB962C8B-B14F-4D97-AF65-F5344CB8AC3E}">
        <p14:creationId xmlns:p14="http://schemas.microsoft.com/office/powerpoint/2010/main" val="7821786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Require More Than One Step</a:t>
            </a:r>
            <a:endParaRPr lang="en-US" b="0" u="none" dirty="0"/>
          </a:p>
          <a:p>
            <a:r>
              <a:rPr lang="en-US" b="0" u="none" dirty="0"/>
              <a:t>You should be able to run </a:t>
            </a:r>
            <a:r>
              <a:rPr lang="en-US" b="0" i="1" u="none" dirty="0"/>
              <a:t>all</a:t>
            </a:r>
            <a:r>
              <a:rPr lang="en-US" b="0" i="0" u="none" dirty="0"/>
              <a:t> the unit tests with just one command.  In the best case you can run all the tests by clicking on one button in your IDE.  In the worst case you should be able to issue a single simple command in a shell.  Being able to </a:t>
            </a:r>
            <a:r>
              <a:rPr lang="en-US" b="0" i="0" u="none" dirty="0" err="1"/>
              <a:t>runn</a:t>
            </a:r>
            <a:r>
              <a:rPr lang="en-US" b="0" i="0" u="none" dirty="0"/>
              <a:t> all the tests is so fundamental and so important that it should be quick, easy, and obvious to do.</a:t>
            </a:r>
          </a:p>
          <a:p>
            <a:endParaRPr lang="en-US" b="0" i="0" u="none" dirty="0"/>
          </a:p>
          <a:p>
            <a:r>
              <a:rPr lang="en-US" b="0" i="0" u="none" dirty="0"/>
              <a:t>Run tests as part of your automated build process</a:t>
            </a:r>
          </a:p>
          <a:p>
            <a:endParaRPr lang="en-US" b="0" i="0" u="none" dirty="0"/>
          </a:p>
          <a:p>
            <a:r>
              <a:rPr lang="en-US" b="0" i="0" u="none" dirty="0"/>
              <a:t>Visual Studio Enterprise – Live Unit Test</a:t>
            </a:r>
            <a:endParaRPr lang="en-US" b="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95</a:t>
            </a:fld>
            <a:endParaRPr lang="en-US"/>
          </a:p>
        </p:txBody>
      </p:sp>
    </p:spTree>
    <p:extLst>
      <p:ext uri="{BB962C8B-B14F-4D97-AF65-F5344CB8AC3E}">
        <p14:creationId xmlns:p14="http://schemas.microsoft.com/office/powerpoint/2010/main" val="188062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2001 — Peet </a:t>
            </a:r>
            <a:r>
              <a:rPr lang="en-US" dirty="0" err="1"/>
              <a:t>McBreen</a:t>
            </a:r>
            <a:r>
              <a:rPr lang="en-US" dirty="0"/>
              <a:t> publishes </a:t>
            </a:r>
            <a:r>
              <a:rPr lang="en-US" i="1" dirty="0"/>
              <a:t>Software Craftsmanship</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23</a:t>
            </a:fld>
            <a:endParaRPr lang="en-US"/>
          </a:p>
        </p:txBody>
      </p:sp>
    </p:spTree>
    <p:extLst>
      <p:ext uri="{BB962C8B-B14F-4D97-AF65-F5344CB8AC3E}">
        <p14:creationId xmlns:p14="http://schemas.microsoft.com/office/powerpoint/2010/main" val="4363225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Function</a:t>
            </a:r>
            <a:endParaRPr lang="en-US" b="0" u="none" dirty="0"/>
          </a:p>
          <a:p>
            <a:r>
              <a:rPr lang="en-US" b="0" u="none" dirty="0"/>
              <a:t>Many other function smells</a:t>
            </a:r>
          </a:p>
          <a:p>
            <a:endParaRPr lang="en-US" b="0" u="none" dirty="0"/>
          </a:p>
          <a:p>
            <a:r>
              <a:rPr lang="en-US" b="0" u="none" dirty="0"/>
              <a:t>Methods that are never called should be discarded.</a:t>
            </a:r>
          </a:p>
          <a:p>
            <a:endParaRPr lang="en-US" b="0" u="none" dirty="0"/>
          </a:p>
          <a:p>
            <a:r>
              <a:rPr lang="en-US" b="0" u="none" dirty="0"/>
              <a:t>Keeping dead code around is wasteful.</a:t>
            </a:r>
          </a:p>
          <a:p>
            <a:endParaRPr lang="en-US" b="0" u="none" dirty="0"/>
          </a:p>
          <a:p>
            <a:r>
              <a:rPr lang="en-US" b="0" u="none" dirty="0"/>
              <a:t>Do not worry, your source code control system still remembers it.</a:t>
            </a:r>
          </a:p>
        </p:txBody>
      </p:sp>
      <p:sp>
        <p:nvSpPr>
          <p:cNvPr id="4" name="Slide Number Placeholder 3"/>
          <p:cNvSpPr>
            <a:spLocks noGrp="1"/>
          </p:cNvSpPr>
          <p:nvPr>
            <p:ph type="sldNum" sz="quarter" idx="5"/>
          </p:nvPr>
        </p:nvSpPr>
        <p:spPr/>
        <p:txBody>
          <a:bodyPr/>
          <a:lstStyle/>
          <a:p>
            <a:fld id="{4CBECF23-DCFA-4E7B-A3A9-B1BF8DDFF206}" type="slidenum">
              <a:rPr lang="en-US" smtClean="0"/>
              <a:t>96</a:t>
            </a:fld>
            <a:endParaRPr lang="en-US"/>
          </a:p>
        </p:txBody>
      </p:sp>
    </p:spTree>
    <p:extLst>
      <p:ext uri="{BB962C8B-B14F-4D97-AF65-F5344CB8AC3E}">
        <p14:creationId xmlns:p14="http://schemas.microsoft.com/office/powerpoint/2010/main" val="13678448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Obvious Behavior is Unimplemented</a:t>
            </a:r>
            <a:endParaRPr lang="en-US" b="0" u="none" dirty="0"/>
          </a:p>
          <a:p>
            <a:r>
              <a:rPr lang="en-US" b="0" u="none" dirty="0"/>
              <a:t>Following the principle of Least Surprise, any function or class should implement the behaviors that another programmer could reasonably expect.</a:t>
            </a:r>
          </a:p>
          <a:p>
            <a:endParaRPr lang="en-US" b="0" u="none" dirty="0"/>
          </a:p>
          <a:p>
            <a:r>
              <a:rPr lang="en-US" b="0" u="none" dirty="0"/>
              <a:t>Example: Function that translates the name of a day to an enumeration that represents the day</a:t>
            </a:r>
          </a:p>
          <a:p>
            <a:pPr marL="171450" indent="-171450">
              <a:buFont typeface="Arial" panose="020B0604020202020204" pitchFamily="34" charset="0"/>
              <a:buChar char="•"/>
            </a:pPr>
            <a:r>
              <a:rPr lang="en-US" b="0" u="none" dirty="0"/>
              <a:t>We would expect the string “Monday” to be translated to the </a:t>
            </a:r>
            <a:r>
              <a:rPr lang="en-US" b="0" u="none" dirty="0" err="1"/>
              <a:t>Day.Monday</a:t>
            </a:r>
            <a:r>
              <a:rPr lang="en-US" b="0" u="none" dirty="0"/>
              <a:t> enumeration.</a:t>
            </a:r>
          </a:p>
          <a:p>
            <a:pPr marL="171450" indent="-171450">
              <a:buFont typeface="Arial" panose="020B0604020202020204" pitchFamily="34" charset="0"/>
              <a:buChar char="•"/>
            </a:pPr>
            <a:r>
              <a:rPr lang="en-US" b="0" u="none" dirty="0"/>
              <a:t>We would also expect the common abbreviations to be translated</a:t>
            </a:r>
          </a:p>
          <a:p>
            <a:pPr marL="171450" indent="-171450">
              <a:buFont typeface="Arial" panose="020B0604020202020204" pitchFamily="34" charset="0"/>
              <a:buChar char="•"/>
            </a:pPr>
            <a:r>
              <a:rPr lang="en-US" b="0" u="none" dirty="0"/>
              <a:t>We would expect the function to ignore case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When an obvious behavior is not implemented, readers and users of the code can no longer depend on their intuition about function names – lose trust in the original author and must fall back on reading the details of the code</a:t>
            </a:r>
          </a:p>
        </p:txBody>
      </p:sp>
      <p:sp>
        <p:nvSpPr>
          <p:cNvPr id="4" name="Slide Number Placeholder 3"/>
          <p:cNvSpPr>
            <a:spLocks noGrp="1"/>
          </p:cNvSpPr>
          <p:nvPr>
            <p:ph type="sldNum" sz="quarter" idx="5"/>
          </p:nvPr>
        </p:nvSpPr>
        <p:spPr/>
        <p:txBody>
          <a:bodyPr/>
          <a:lstStyle/>
          <a:p>
            <a:fld id="{4CBECF23-DCFA-4E7B-A3A9-B1BF8DDFF206}" type="slidenum">
              <a:rPr lang="en-US" smtClean="0"/>
              <a:t>97</a:t>
            </a:fld>
            <a:endParaRPr lang="en-US"/>
          </a:p>
        </p:txBody>
      </p:sp>
    </p:spTree>
    <p:extLst>
      <p:ext uri="{BB962C8B-B14F-4D97-AF65-F5344CB8AC3E}">
        <p14:creationId xmlns:p14="http://schemas.microsoft.com/office/powerpoint/2010/main" val="33588814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Incorrect Behavior at the Boundaries</a:t>
            </a:r>
            <a:endParaRPr lang="en-US" b="0" u="none" dirty="0"/>
          </a:p>
          <a:p>
            <a:r>
              <a:rPr lang="en-US" b="0" u="none" dirty="0"/>
              <a:t>Seems obvious to say code should behave correctly – problem is that we seldom realize just how completed correct behavior is</a:t>
            </a:r>
          </a:p>
          <a:p>
            <a:endParaRPr lang="en-US" b="0" u="none" dirty="0"/>
          </a:p>
          <a:p>
            <a:r>
              <a:rPr lang="en-US" b="0" u="none" dirty="0"/>
              <a:t>Developers often write functions that they think will work, and then trust their intuition rather than going to the effort  to prove their code works in all the corner and boundary cases.</a:t>
            </a:r>
          </a:p>
          <a:p>
            <a:endParaRPr lang="en-US" b="0" u="none" dirty="0"/>
          </a:p>
          <a:p>
            <a:r>
              <a:rPr lang="en-US" b="0" u="none" dirty="0"/>
              <a:t>There is no replacement for due diligence</a:t>
            </a:r>
          </a:p>
          <a:p>
            <a:endParaRPr lang="en-US" b="0" u="none" dirty="0"/>
          </a:p>
          <a:p>
            <a:r>
              <a:rPr lang="en-US" b="0" u="none" dirty="0"/>
              <a:t>Each boundary condition, every corner case, every quirk, and exception represents something that can confound an elegant and intuitive algorithm</a:t>
            </a:r>
          </a:p>
          <a:p>
            <a:endParaRPr lang="en-US" b="0" i="1" u="none" dirty="0"/>
          </a:p>
          <a:p>
            <a:r>
              <a:rPr lang="en-US" b="0" i="1" u="none" dirty="0"/>
              <a:t>Do not rely on your intuition</a:t>
            </a:r>
            <a:r>
              <a:rPr lang="en-US" b="0" i="0" u="none" dirty="0"/>
              <a:t> – look for every boundary condition and write a test for it</a:t>
            </a:r>
          </a:p>
          <a:p>
            <a:endParaRPr lang="en-US" b="0" i="0" u="none" dirty="0"/>
          </a:p>
          <a:p>
            <a:r>
              <a:rPr lang="en-US" b="0" i="0" u="none" dirty="0"/>
              <a:t>Example: Mary Ann and testing</a:t>
            </a:r>
            <a:endParaRPr lang="en-US" b="0" i="1"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98</a:t>
            </a:fld>
            <a:endParaRPr lang="en-US"/>
          </a:p>
        </p:txBody>
      </p:sp>
    </p:spTree>
    <p:extLst>
      <p:ext uri="{BB962C8B-B14F-4D97-AF65-F5344CB8AC3E}">
        <p14:creationId xmlns:p14="http://schemas.microsoft.com/office/powerpoint/2010/main" val="199926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Overridden Safeties</a:t>
            </a:r>
            <a:endParaRPr lang="en-US" b="0" u="none" dirty="0"/>
          </a:p>
          <a:p>
            <a:r>
              <a:rPr lang="en-US" b="0" i="0" u="none" dirty="0"/>
              <a:t>Chernobyl melted down because the plant manager overrode each of the safety mechanisms one by one because they were making it inconvenient to run an experiment.  The result was that the experiment did not get run, and the world saw it’s first major civilian nuclear catastrophe.</a:t>
            </a:r>
          </a:p>
          <a:p>
            <a:endParaRPr lang="en-US" b="0" i="0" u="none" dirty="0"/>
          </a:p>
          <a:p>
            <a:r>
              <a:rPr lang="en-US" b="0" i="0" u="none" dirty="0"/>
              <a:t>It is risky to override safeties.</a:t>
            </a:r>
          </a:p>
          <a:p>
            <a:endParaRPr lang="en-US" b="0" i="0" u="none" dirty="0"/>
          </a:p>
          <a:p>
            <a:r>
              <a:rPr lang="en-US" b="0" i="0" u="none" dirty="0"/>
              <a:t>Turning off certain compiler warnings (or all warnings) may help you get the build to succeed, but at the risk of endless debugging sessions</a:t>
            </a:r>
          </a:p>
          <a:p>
            <a:endParaRPr lang="en-US" b="0" i="0" u="none" dirty="0"/>
          </a:p>
          <a:p>
            <a:r>
              <a:rPr lang="en-US" b="0" i="0" u="none" dirty="0"/>
              <a:t>Turning off failing tests and telling yourself you will get them to pass later is as bad as pretending your credit cards are free money</a:t>
            </a:r>
          </a:p>
        </p:txBody>
      </p:sp>
      <p:sp>
        <p:nvSpPr>
          <p:cNvPr id="4" name="Slide Number Placeholder 3"/>
          <p:cNvSpPr>
            <a:spLocks noGrp="1"/>
          </p:cNvSpPr>
          <p:nvPr>
            <p:ph type="sldNum" sz="quarter" idx="5"/>
          </p:nvPr>
        </p:nvSpPr>
        <p:spPr/>
        <p:txBody>
          <a:bodyPr/>
          <a:lstStyle/>
          <a:p>
            <a:fld id="{4CBECF23-DCFA-4E7B-A3A9-B1BF8DDFF206}" type="slidenum">
              <a:rPr lang="en-US" smtClean="0"/>
              <a:t>99</a:t>
            </a:fld>
            <a:endParaRPr lang="en-US"/>
          </a:p>
        </p:txBody>
      </p:sp>
    </p:spTree>
    <p:extLst>
      <p:ext uri="{BB962C8B-B14F-4D97-AF65-F5344CB8AC3E}">
        <p14:creationId xmlns:p14="http://schemas.microsoft.com/office/powerpoint/2010/main" val="25028722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Duplication</a:t>
            </a:r>
            <a:endParaRPr lang="en-US" b="0" u="none" dirty="0"/>
          </a:p>
          <a:p>
            <a:r>
              <a:rPr lang="en-US" b="0" i="0" u="none" dirty="0"/>
              <a:t>This is one of the most important rules in software development</a:t>
            </a:r>
          </a:p>
          <a:p>
            <a:endParaRPr lang="en-US" b="0" i="0" u="none" dirty="0"/>
          </a:p>
          <a:p>
            <a:r>
              <a:rPr lang="en-US" b="0" i="0" u="none" dirty="0"/>
              <a:t>Every time you see duplication in the code, it represents a missed opportunity for abstraction</a:t>
            </a:r>
          </a:p>
          <a:p>
            <a:endParaRPr lang="en-US" b="0" i="0" u="none" dirty="0"/>
          </a:p>
          <a:p>
            <a:r>
              <a:rPr lang="en-US" b="0" i="0" u="none" dirty="0"/>
              <a:t>Coding becomes faster and less error prone because you have raised the abstraction level</a:t>
            </a:r>
          </a:p>
          <a:p>
            <a:endParaRPr lang="en-US" b="0" i="0" u="none" dirty="0"/>
          </a:p>
          <a:p>
            <a:r>
              <a:rPr lang="en-US" b="0" i="0" u="none" dirty="0"/>
              <a:t>The most obvious form of duplication is when you  have clumps of identical code that look like  some programmers went wild with the mouse, pasting the same code over and over again.  These should be replaced with simple methods.</a:t>
            </a:r>
          </a:p>
          <a:p>
            <a:endParaRPr lang="en-US" b="0" i="0" u="none" dirty="0"/>
          </a:p>
          <a:p>
            <a:r>
              <a:rPr lang="en-US" b="0" i="0" u="none" dirty="0"/>
              <a:t>A more subtle form are the switch/case or if/else chains that appear again and again in various methods, always testing for the same set of conditions</a:t>
            </a:r>
          </a:p>
          <a:p>
            <a:endParaRPr lang="en-US" b="0" i="0" u="none" dirty="0"/>
          </a:p>
          <a:p>
            <a:r>
              <a:rPr lang="en-US" b="0" i="0" u="none" dirty="0"/>
              <a:t>Still more subtle are modules that have similar algorithms, but do not share similar lines of code – this is still duplication and should be addressed</a:t>
            </a:r>
          </a:p>
          <a:p>
            <a:endParaRPr lang="en-US" b="0" i="0" u="none" dirty="0"/>
          </a:p>
          <a:p>
            <a:r>
              <a:rPr lang="en-US" b="0" i="0" u="none" dirty="0"/>
              <a:t>Find and eliminate duplication wherever you can</a:t>
            </a:r>
          </a:p>
        </p:txBody>
      </p:sp>
      <p:sp>
        <p:nvSpPr>
          <p:cNvPr id="4" name="Slide Number Placeholder 3"/>
          <p:cNvSpPr>
            <a:spLocks noGrp="1"/>
          </p:cNvSpPr>
          <p:nvPr>
            <p:ph type="sldNum" sz="quarter" idx="5"/>
          </p:nvPr>
        </p:nvSpPr>
        <p:spPr/>
        <p:txBody>
          <a:bodyPr/>
          <a:lstStyle/>
          <a:p>
            <a:fld id="{4CBECF23-DCFA-4E7B-A3A9-B1BF8DDFF206}" type="slidenum">
              <a:rPr lang="en-US" smtClean="0"/>
              <a:t>100</a:t>
            </a:fld>
            <a:endParaRPr lang="en-US"/>
          </a:p>
        </p:txBody>
      </p:sp>
    </p:spTree>
    <p:extLst>
      <p:ext uri="{BB962C8B-B14F-4D97-AF65-F5344CB8AC3E}">
        <p14:creationId xmlns:p14="http://schemas.microsoft.com/office/powerpoint/2010/main" val="9946215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Code</a:t>
            </a:r>
          </a:p>
          <a:p>
            <a:r>
              <a:rPr lang="en-US" b="0" i="0" u="none" dirty="0"/>
              <a:t>Dead code is code that isn’t executed</a:t>
            </a:r>
          </a:p>
          <a:p>
            <a:pPr marL="171450" indent="-171450">
              <a:buFont typeface="Arial" panose="020B0604020202020204" pitchFamily="34" charset="0"/>
              <a:buChar char="•"/>
            </a:pPr>
            <a:r>
              <a:rPr lang="en-US" b="0" i="0" u="none" dirty="0"/>
              <a:t>Find it in the body of an IF statement that checks for a condition that cannot happen</a:t>
            </a:r>
          </a:p>
          <a:p>
            <a:pPr marL="171450" indent="-171450">
              <a:buFont typeface="Arial" panose="020B0604020202020204" pitchFamily="34" charset="0"/>
              <a:buChar char="•"/>
            </a:pPr>
            <a:r>
              <a:rPr lang="en-US" b="0" i="0" u="none" dirty="0"/>
              <a:t>Find int in the catch block of a try that never throws</a:t>
            </a:r>
          </a:p>
          <a:p>
            <a:pPr marL="171450" indent="-171450">
              <a:buFont typeface="Arial" panose="020B0604020202020204" pitchFamily="34" charset="0"/>
              <a:buChar char="•"/>
            </a:pPr>
            <a:r>
              <a:rPr lang="en-US" b="0" i="0" u="none" dirty="0"/>
              <a:t>Find it in little utility methods that are never called or switch/case conditions that never occur</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Problem with dead code is that after awhile it starts to smell.  The older it is, the strong and sourer the odor becomes.  </a:t>
            </a:r>
          </a:p>
          <a:p>
            <a:pPr marL="171450" indent="-171450">
              <a:buFont typeface="Arial" panose="020B0604020202020204" pitchFamily="34" charset="0"/>
              <a:buChar char="•"/>
            </a:pPr>
            <a:r>
              <a:rPr lang="en-US" b="0" i="0" u="none" dirty="0"/>
              <a:t>This is because dead code is not completely updated when designs change</a:t>
            </a:r>
          </a:p>
          <a:p>
            <a:pPr marL="171450" indent="-171450">
              <a:buFont typeface="Arial" panose="020B0604020202020204" pitchFamily="34" charset="0"/>
              <a:buChar char="•"/>
            </a:pPr>
            <a:r>
              <a:rPr lang="en-US" b="0" i="0" u="none" dirty="0"/>
              <a:t>It still </a:t>
            </a:r>
            <a:r>
              <a:rPr lang="en-US" b="0" i="1" u="none" dirty="0"/>
              <a:t>compiles</a:t>
            </a:r>
            <a:r>
              <a:rPr lang="en-US" b="0" i="0" u="none" dirty="0"/>
              <a:t>, but it does not follow newer conventions or rules</a:t>
            </a:r>
          </a:p>
          <a:p>
            <a:pPr marL="171450" indent="-171450">
              <a:buFont typeface="Arial" panose="020B0604020202020204" pitchFamily="34" charset="0"/>
              <a:buChar char="•"/>
            </a:pPr>
            <a:r>
              <a:rPr lang="en-US" b="0" i="0" u="none" dirty="0"/>
              <a:t>Written at a time when the system was </a:t>
            </a:r>
            <a:r>
              <a:rPr lang="en-US" b="0" i="1" u="none" dirty="0"/>
              <a:t>different</a:t>
            </a:r>
            <a:endParaRPr lang="en-US" b="0" i="0" u="none" dirty="0"/>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When you find dead code, do the right thing – give it a decent burial; delete it from the system</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Static code analysis tools</a:t>
            </a:r>
          </a:p>
        </p:txBody>
      </p:sp>
      <p:sp>
        <p:nvSpPr>
          <p:cNvPr id="4" name="Slide Number Placeholder 3"/>
          <p:cNvSpPr>
            <a:spLocks noGrp="1"/>
          </p:cNvSpPr>
          <p:nvPr>
            <p:ph type="sldNum" sz="quarter" idx="5"/>
          </p:nvPr>
        </p:nvSpPr>
        <p:spPr/>
        <p:txBody>
          <a:bodyPr/>
          <a:lstStyle/>
          <a:p>
            <a:fld id="{4CBECF23-DCFA-4E7B-A3A9-B1BF8DDFF206}" type="slidenum">
              <a:rPr lang="en-US" smtClean="0"/>
              <a:t>101</a:t>
            </a:fld>
            <a:endParaRPr lang="en-US"/>
          </a:p>
        </p:txBody>
      </p:sp>
    </p:spTree>
    <p:extLst>
      <p:ext uri="{BB962C8B-B14F-4D97-AF65-F5344CB8AC3E}">
        <p14:creationId xmlns:p14="http://schemas.microsoft.com/office/powerpoint/2010/main" val="22891030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Inconsistency</a:t>
            </a:r>
            <a:endParaRPr lang="en-US" b="0" u="none" dirty="0"/>
          </a:p>
          <a:p>
            <a:r>
              <a:rPr lang="en-US" b="0" i="0" u="none" dirty="0"/>
              <a:t>If you do something a certain way, do all similar things in the same way – goes back to the principle of least surprise</a:t>
            </a:r>
          </a:p>
          <a:p>
            <a:r>
              <a:rPr lang="en-US" b="0" i="0" u="none" dirty="0"/>
              <a:t>Be careful with the conventions you chose, and once chosen, be careful to continue to follow them</a:t>
            </a:r>
          </a:p>
          <a:p>
            <a:endParaRPr lang="en-US" b="0" i="0" u="none" dirty="0"/>
          </a:p>
          <a:p>
            <a:r>
              <a:rPr lang="en-US" b="0" i="0" u="none" dirty="0"/>
              <a:t>If within a particular function you use a variable named response to hold an </a:t>
            </a:r>
            <a:r>
              <a:rPr lang="en-US" b="0" i="0" u="none" dirty="0" err="1"/>
              <a:t>HttpResponseMessage</a:t>
            </a:r>
            <a:r>
              <a:rPr lang="en-US" b="0" i="0" u="none" dirty="0"/>
              <a:t>, then use the same variable name consistently in other functions that use </a:t>
            </a:r>
            <a:r>
              <a:rPr lang="en-US" b="0" i="0" u="none" dirty="0" err="1"/>
              <a:t>HttpResponseMessage</a:t>
            </a:r>
            <a:r>
              <a:rPr lang="en-US" b="0" i="0" u="none" dirty="0"/>
              <a:t> objects</a:t>
            </a:r>
          </a:p>
          <a:p>
            <a:endParaRPr lang="en-US" b="0" i="0" u="none" dirty="0"/>
          </a:p>
          <a:p>
            <a:r>
              <a:rPr lang="en-US" b="0" i="0" u="none" dirty="0"/>
              <a:t>Simple consistency like this, when reliably applied, can make code much easier to read and modify</a:t>
            </a:r>
          </a:p>
        </p:txBody>
      </p:sp>
      <p:sp>
        <p:nvSpPr>
          <p:cNvPr id="4" name="Slide Number Placeholder 3"/>
          <p:cNvSpPr>
            <a:spLocks noGrp="1"/>
          </p:cNvSpPr>
          <p:nvPr>
            <p:ph type="sldNum" sz="quarter" idx="5"/>
          </p:nvPr>
        </p:nvSpPr>
        <p:spPr/>
        <p:txBody>
          <a:bodyPr/>
          <a:lstStyle/>
          <a:p>
            <a:fld id="{4CBECF23-DCFA-4E7B-A3A9-B1BF8DDFF206}" type="slidenum">
              <a:rPr lang="en-US" smtClean="0"/>
              <a:t>102</a:t>
            </a:fld>
            <a:endParaRPr lang="en-US"/>
          </a:p>
        </p:txBody>
      </p:sp>
    </p:spTree>
    <p:extLst>
      <p:ext uri="{BB962C8B-B14F-4D97-AF65-F5344CB8AC3E}">
        <p14:creationId xmlns:p14="http://schemas.microsoft.com/office/powerpoint/2010/main" val="27344914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Clutter</a:t>
            </a:r>
            <a:endParaRPr lang="en-US" b="0" u="none" dirty="0"/>
          </a:p>
          <a:p>
            <a:r>
              <a:rPr lang="en-US" b="0" i="0" u="none" dirty="0"/>
              <a:t>Of what use is a default constructor with no implementation – all it serves to do is clutter up the code with meaningless artifacts</a:t>
            </a:r>
          </a:p>
          <a:p>
            <a:r>
              <a:rPr lang="en-US" b="0" i="0" u="none" dirty="0"/>
              <a:t>Variables that are not used</a:t>
            </a:r>
          </a:p>
          <a:p>
            <a:r>
              <a:rPr lang="en-US" b="0" i="0" u="none" dirty="0"/>
              <a:t>Functions that are never called</a:t>
            </a:r>
          </a:p>
          <a:p>
            <a:r>
              <a:rPr lang="en-US" b="0" i="0" u="none" dirty="0"/>
              <a:t>Comments that add no information</a:t>
            </a:r>
          </a:p>
          <a:p>
            <a:endParaRPr lang="en-US" b="0" i="0" u="none" dirty="0"/>
          </a:p>
          <a:p>
            <a:r>
              <a:rPr lang="en-US" b="0" i="0" u="none" dirty="0"/>
              <a:t>All these things are clutter and should be removed</a:t>
            </a:r>
          </a:p>
          <a:p>
            <a:endParaRPr lang="en-US" b="0" i="0" u="none" dirty="0"/>
          </a:p>
          <a:p>
            <a:r>
              <a:rPr lang="en-US" b="0" i="0" u="none" dirty="0"/>
              <a:t>Keep your source code clean, well organized, and free of clutter</a:t>
            </a:r>
          </a:p>
        </p:txBody>
      </p:sp>
      <p:sp>
        <p:nvSpPr>
          <p:cNvPr id="4" name="Slide Number Placeholder 3"/>
          <p:cNvSpPr>
            <a:spLocks noGrp="1"/>
          </p:cNvSpPr>
          <p:nvPr>
            <p:ph type="sldNum" sz="quarter" idx="5"/>
          </p:nvPr>
        </p:nvSpPr>
        <p:spPr/>
        <p:txBody>
          <a:bodyPr/>
          <a:lstStyle/>
          <a:p>
            <a:fld id="{4CBECF23-DCFA-4E7B-A3A9-B1BF8DDFF206}" type="slidenum">
              <a:rPr lang="en-US" smtClean="0"/>
              <a:t>103</a:t>
            </a:fld>
            <a:endParaRPr lang="en-US"/>
          </a:p>
        </p:txBody>
      </p:sp>
    </p:spTree>
    <p:extLst>
      <p:ext uri="{BB962C8B-B14F-4D97-AF65-F5344CB8AC3E}">
        <p14:creationId xmlns:p14="http://schemas.microsoft.com/office/powerpoint/2010/main" val="1208422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Misplaced Responsibility</a:t>
            </a:r>
            <a:endParaRPr lang="en-US" b="0" u="none" dirty="0"/>
          </a:p>
          <a:p>
            <a:r>
              <a:rPr lang="en-US" b="0" i="0" u="none" dirty="0"/>
              <a:t>One of the most important decisions a software developer can make is where to put code</a:t>
            </a:r>
          </a:p>
          <a:p>
            <a:r>
              <a:rPr lang="en-US" b="0" i="0" u="none" dirty="0"/>
              <a:t>Code should be placed where a reader would naturally expect it to be</a:t>
            </a:r>
          </a:p>
          <a:p>
            <a:endParaRPr lang="en-US" b="0" i="0" u="none" dirty="0"/>
          </a:p>
          <a:p>
            <a:r>
              <a:rPr lang="en-US" b="0" i="0" u="none" dirty="0"/>
              <a:t>For example, perhaps we need to print a report with the total or hours that an employee worked – we could sum up those hours in the code that prints the report or we could try to keep a running total in the code that accepts time cards</a:t>
            </a:r>
          </a:p>
          <a:p>
            <a:endParaRPr lang="en-US" b="0" i="0" u="none" dirty="0"/>
          </a:p>
          <a:p>
            <a:r>
              <a:rPr lang="en-US" b="0" i="0" u="none" dirty="0"/>
              <a:t>Clearly, there are sometimes performance reasons why the total should be calculated as time cards are accepted rather than when the report is printed</a:t>
            </a:r>
          </a:p>
        </p:txBody>
      </p:sp>
      <p:sp>
        <p:nvSpPr>
          <p:cNvPr id="4" name="Slide Number Placeholder 3"/>
          <p:cNvSpPr>
            <a:spLocks noGrp="1"/>
          </p:cNvSpPr>
          <p:nvPr>
            <p:ph type="sldNum" sz="quarter" idx="5"/>
          </p:nvPr>
        </p:nvSpPr>
        <p:spPr/>
        <p:txBody>
          <a:bodyPr/>
          <a:lstStyle/>
          <a:p>
            <a:fld id="{4CBECF23-DCFA-4E7B-A3A9-B1BF8DDFF206}" type="slidenum">
              <a:rPr lang="en-US" smtClean="0"/>
              <a:t>104</a:t>
            </a:fld>
            <a:endParaRPr lang="en-US"/>
          </a:p>
        </p:txBody>
      </p:sp>
    </p:spTree>
    <p:extLst>
      <p:ext uri="{BB962C8B-B14F-4D97-AF65-F5344CB8AC3E}">
        <p14:creationId xmlns:p14="http://schemas.microsoft.com/office/powerpoint/2010/main" val="844751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 Names Should Say What They Do</a:t>
            </a:r>
            <a:endParaRPr lang="en-US" b="0" u="none" dirty="0"/>
          </a:p>
          <a:p>
            <a:r>
              <a:rPr lang="en-US" b="0" i="0" u="none" dirty="0"/>
              <a:t>Look at this code.  Would you expect this to add five days to the date?  Or is it weeks or hours?  Is the date instance changed or does the function just return a new </a:t>
            </a:r>
            <a:r>
              <a:rPr lang="en-US" b="0" i="0" u="none" dirty="0" err="1"/>
              <a:t>DateTime</a:t>
            </a:r>
            <a:r>
              <a:rPr lang="en-US" b="0" i="0" u="none" dirty="0"/>
              <a:t> without changing the old one?  </a:t>
            </a:r>
            <a:r>
              <a:rPr lang="en-US" b="0" i="1" u="none" dirty="0"/>
              <a:t>You cannot tell from the call what the function does.</a:t>
            </a:r>
            <a:endParaRPr lang="en-US" b="0" i="0" u="none" dirty="0"/>
          </a:p>
          <a:p>
            <a:endParaRPr lang="en-US" b="0" i="0" u="none" dirty="0"/>
          </a:p>
          <a:p>
            <a:r>
              <a:rPr lang="en-US" b="0" i="0" u="none" dirty="0"/>
              <a:t>If the function adds five days to the date and changes the date, then it should be called something like </a:t>
            </a:r>
            <a:r>
              <a:rPr lang="en-US" b="0" i="0" u="none" dirty="0" err="1"/>
              <a:t>AddDays</a:t>
            </a:r>
            <a:endParaRPr lang="en-US" b="0" i="0" u="none" dirty="0"/>
          </a:p>
          <a:p>
            <a:endParaRPr lang="en-US" b="0" i="0" u="none" dirty="0"/>
          </a:p>
          <a:p>
            <a:r>
              <a:rPr lang="en-US" b="0" i="0" u="none" dirty="0"/>
              <a:t>If you have to look at the implementation (or documentation) of the function to know what it does, then you should work to find a better name or rearrange the functionality so it can be placed in functions with better names.</a:t>
            </a:r>
          </a:p>
        </p:txBody>
      </p:sp>
      <p:sp>
        <p:nvSpPr>
          <p:cNvPr id="4" name="Slide Number Placeholder 3"/>
          <p:cNvSpPr>
            <a:spLocks noGrp="1"/>
          </p:cNvSpPr>
          <p:nvPr>
            <p:ph type="sldNum" sz="quarter" idx="5"/>
          </p:nvPr>
        </p:nvSpPr>
        <p:spPr/>
        <p:txBody>
          <a:bodyPr/>
          <a:lstStyle/>
          <a:p>
            <a:fld id="{4CBECF23-DCFA-4E7B-A3A9-B1BF8DDFF206}" type="slidenum">
              <a:rPr lang="en-US" smtClean="0"/>
              <a:t>105</a:t>
            </a:fld>
            <a:endParaRPr lang="en-US"/>
          </a:p>
        </p:txBody>
      </p:sp>
    </p:spTree>
    <p:extLst>
      <p:ext uri="{BB962C8B-B14F-4D97-AF65-F5344CB8AC3E}">
        <p14:creationId xmlns:p14="http://schemas.microsoft.com/office/powerpoint/2010/main" val="2983995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2002 — Software Apprenticeship Summit</a:t>
            </a:r>
          </a:p>
        </p:txBody>
      </p:sp>
      <p:sp>
        <p:nvSpPr>
          <p:cNvPr id="4" name="Slide Number Placeholder 3"/>
          <p:cNvSpPr>
            <a:spLocks noGrp="1"/>
          </p:cNvSpPr>
          <p:nvPr>
            <p:ph type="sldNum" sz="quarter" idx="5"/>
          </p:nvPr>
        </p:nvSpPr>
        <p:spPr/>
        <p:txBody>
          <a:bodyPr/>
          <a:lstStyle/>
          <a:p>
            <a:fld id="{4CBECF23-DCFA-4E7B-A3A9-B1BF8DDFF206}" type="slidenum">
              <a:rPr lang="en-US" smtClean="0"/>
              <a:t>24</a:t>
            </a:fld>
            <a:endParaRPr lang="en-US"/>
          </a:p>
        </p:txBody>
      </p:sp>
    </p:spTree>
    <p:extLst>
      <p:ext uri="{BB962C8B-B14F-4D97-AF65-F5344CB8AC3E}">
        <p14:creationId xmlns:p14="http://schemas.microsoft.com/office/powerpoint/2010/main" val="26580782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Follow Standard Conventions</a:t>
            </a:r>
            <a:endParaRPr lang="en-US" b="0" u="none" dirty="0"/>
          </a:p>
          <a:p>
            <a:r>
              <a:rPr lang="en-US" b="0" i="0" u="none" dirty="0"/>
              <a:t>Every team should follow a coding standard based on common industry norms.  This coding standard should specify things like where to declare instance variables; how to name classes, methods, and variables; where to put braces; and so on.  The team should not need a document to describe these conventions because their code provides the examples.</a:t>
            </a:r>
          </a:p>
          <a:p>
            <a:endParaRPr lang="en-US" b="0" i="0" u="none" dirty="0"/>
          </a:p>
          <a:p>
            <a:r>
              <a:rPr lang="en-US" b="0" i="0" u="none" dirty="0"/>
              <a:t>Everyone on the team should follow these conventions.  The means that each team member must be mature enough to realize it does not matter a whit where you put your braces as long as you all agree on where to put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106</a:t>
            </a:fld>
            <a:endParaRPr lang="en-US"/>
          </a:p>
        </p:txBody>
      </p:sp>
    </p:spTree>
    <p:extLst>
      <p:ext uri="{BB962C8B-B14F-4D97-AF65-F5344CB8AC3E}">
        <p14:creationId xmlns:p14="http://schemas.microsoft.com/office/powerpoint/2010/main" val="14390169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Replace Magic Numbers with Named Constants</a:t>
            </a:r>
            <a:endParaRPr lang="en-US" b="0" u="none" dirty="0"/>
          </a:p>
          <a:p>
            <a:r>
              <a:rPr lang="en-US" b="0" i="0" u="none" dirty="0"/>
              <a:t>Probably one of the oldest rules in software development</a:t>
            </a:r>
          </a:p>
          <a:p>
            <a:r>
              <a:rPr lang="en-US" b="0" i="0" u="none" dirty="0"/>
              <a:t>In general it is a bad idea to have raw numbers in your code – you should hid them behind well-named constants</a:t>
            </a:r>
          </a:p>
          <a:p>
            <a:endParaRPr lang="en-US" b="0" i="0" u="none" dirty="0"/>
          </a:p>
          <a:p>
            <a:r>
              <a:rPr lang="en-US" b="0" i="0" u="none" dirty="0"/>
              <a:t>For example</a:t>
            </a:r>
          </a:p>
          <a:p>
            <a:pPr marL="171450" indent="-171450">
              <a:buFont typeface="Arial" panose="020B0604020202020204" pitchFamily="34" charset="0"/>
              <a:buChar char="•"/>
            </a:pPr>
            <a:r>
              <a:rPr lang="en-US" b="0" i="0" u="none" dirty="0"/>
              <a:t>The number 86,400 should be hidden behind the constant </a:t>
            </a:r>
            <a:r>
              <a:rPr lang="en-US" b="0" i="0" u="none" dirty="0" err="1"/>
              <a:t>SecondsPerDay</a:t>
            </a:r>
            <a:endParaRPr lang="en-US" b="0" i="0" u="none" dirty="0"/>
          </a:p>
          <a:p>
            <a:pPr marL="171450" indent="-171450">
              <a:buFont typeface="Arial" panose="020B0604020202020204" pitchFamily="34" charset="0"/>
              <a:buChar char="•"/>
            </a:pPr>
            <a:r>
              <a:rPr lang="en-US" b="0" i="0" u="none" dirty="0"/>
              <a:t>If you are printing 55 lines per page, then the constant 55 should be hidden behind the constant </a:t>
            </a:r>
            <a:r>
              <a:rPr lang="en-US" b="0" i="0" u="none" dirty="0" err="1"/>
              <a:t>LinesPerPage</a:t>
            </a:r>
            <a:r>
              <a:rPr lang="en-US" b="0" i="0" u="none" dirty="0"/>
              <a:t> (or a configuration)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Martin talks about common values like 5280 feet per mile; 8 hours per day</a:t>
            </a:r>
          </a:p>
          <a:p>
            <a:pPr marL="0" indent="0">
              <a:buFont typeface="Arial" panose="020B0604020202020204" pitchFamily="34" charset="0"/>
              <a:buNone/>
            </a:pPr>
            <a:r>
              <a:rPr lang="en-US" b="0" i="0" u="none" dirty="0"/>
              <a:t>What about Pi?  - 3.1459265358973</a:t>
            </a:r>
          </a:p>
          <a:p>
            <a:pPr marL="0" indent="0">
              <a:buFont typeface="Arial" panose="020B0604020202020204" pitchFamily="34" charset="0"/>
              <a:buNone/>
            </a:pPr>
            <a:r>
              <a:rPr lang="en-US" b="0" i="0" u="none" dirty="0"/>
              <a:t>Every time someone see 33141592753589073, they know it is Pi, and so they fail to scrutinize it</a:t>
            </a:r>
          </a:p>
          <a:p>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107</a:t>
            </a:fld>
            <a:endParaRPr lang="en-US"/>
          </a:p>
        </p:txBody>
      </p:sp>
    </p:spTree>
    <p:extLst>
      <p:ext uri="{BB962C8B-B14F-4D97-AF65-F5344CB8AC3E}">
        <p14:creationId xmlns:p14="http://schemas.microsoft.com/office/powerpoint/2010/main" val="22532544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Functions Should Do One Thing</a:t>
            </a:r>
            <a:endParaRPr lang="en-US" b="0" u="none" dirty="0"/>
          </a:p>
          <a:p>
            <a:r>
              <a:rPr lang="en-US" b="0" i="0" u="none" dirty="0"/>
              <a:t>It is often tempting to create functions that have multiple second that perform a series of operations.  Functions of this kind do more than </a:t>
            </a:r>
            <a:r>
              <a:rPr lang="en-US" b="0" i="1" u="none" dirty="0"/>
              <a:t>one thing</a:t>
            </a:r>
            <a:r>
              <a:rPr lang="en-US" b="0" i="0" u="none" dirty="0"/>
              <a:t>, and should be converted into many smaller functions, each of which does </a:t>
            </a:r>
            <a:r>
              <a:rPr lang="en-US" b="0" i="1" u="none" dirty="0"/>
              <a:t>one thing</a:t>
            </a:r>
          </a:p>
          <a:p>
            <a:endParaRPr lang="en-US" b="0" i="1" u="none" dirty="0"/>
          </a:p>
          <a:p>
            <a:r>
              <a:rPr lang="en-US" b="0" i="0" u="none" dirty="0" err="1"/>
              <a:t>CreateOrUpdate</a:t>
            </a:r>
            <a:r>
              <a:rPr lang="en-US" b="0" i="0" u="none" dirty="0"/>
              <a:t> method</a:t>
            </a:r>
          </a:p>
        </p:txBody>
      </p:sp>
      <p:sp>
        <p:nvSpPr>
          <p:cNvPr id="4" name="Slide Number Placeholder 3"/>
          <p:cNvSpPr>
            <a:spLocks noGrp="1"/>
          </p:cNvSpPr>
          <p:nvPr>
            <p:ph type="sldNum" sz="quarter" idx="5"/>
          </p:nvPr>
        </p:nvSpPr>
        <p:spPr/>
        <p:txBody>
          <a:bodyPr/>
          <a:lstStyle/>
          <a:p>
            <a:fld id="{4CBECF23-DCFA-4E7B-A3A9-B1BF8DDFF206}" type="slidenum">
              <a:rPr lang="en-US" smtClean="0"/>
              <a:t>108</a:t>
            </a:fld>
            <a:endParaRPr lang="en-US"/>
          </a:p>
        </p:txBody>
      </p:sp>
    </p:spTree>
    <p:extLst>
      <p:ext uri="{BB962C8B-B14F-4D97-AF65-F5344CB8AC3E}">
        <p14:creationId xmlns:p14="http://schemas.microsoft.com/office/powerpoint/2010/main" val="21013902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Chose Descriptive Names</a:t>
            </a:r>
            <a:endParaRPr lang="en-US" b="0" u="none" dirty="0"/>
          </a:p>
          <a:p>
            <a:r>
              <a:rPr lang="en-US" b="0" i="0" u="none" dirty="0"/>
              <a:t>Do not be too quick to choose a name – make sure the name is descriptive; remember that meanings tend to drift as software evolves, so frequently reevaluate the appropriateness of the names you chose</a:t>
            </a:r>
          </a:p>
          <a:p>
            <a:endParaRPr lang="en-US" b="0" i="0" u="none" dirty="0"/>
          </a:p>
          <a:p>
            <a:r>
              <a:rPr lang="en-US" b="0" i="0" u="none" dirty="0"/>
              <a:t>This is not just a “feel-good” recommendations – names in software are 90% of what makes software readable.  You need to take the time to choose them wisely and keep them relevant.  Names are too important to treat carelessly</a:t>
            </a:r>
          </a:p>
          <a:p>
            <a:endParaRPr lang="en-US" b="0" i="0" u="none" dirty="0"/>
          </a:p>
          <a:p>
            <a:r>
              <a:rPr lang="en-US" b="0" i="0" u="none" dirty="0"/>
              <a:t>Example: database table name aliases</a:t>
            </a:r>
          </a:p>
        </p:txBody>
      </p:sp>
      <p:sp>
        <p:nvSpPr>
          <p:cNvPr id="4" name="Slide Number Placeholder 3"/>
          <p:cNvSpPr>
            <a:spLocks noGrp="1"/>
          </p:cNvSpPr>
          <p:nvPr>
            <p:ph type="sldNum" sz="quarter" idx="5"/>
          </p:nvPr>
        </p:nvSpPr>
        <p:spPr/>
        <p:txBody>
          <a:bodyPr/>
          <a:lstStyle/>
          <a:p>
            <a:fld id="{4CBECF23-DCFA-4E7B-A3A9-B1BF8DDFF206}" type="slidenum">
              <a:rPr lang="en-US" smtClean="0"/>
              <a:t>109</a:t>
            </a:fld>
            <a:endParaRPr lang="en-US"/>
          </a:p>
        </p:txBody>
      </p:sp>
    </p:spTree>
    <p:extLst>
      <p:ext uri="{BB962C8B-B14F-4D97-AF65-F5344CB8AC3E}">
        <p14:creationId xmlns:p14="http://schemas.microsoft.com/office/powerpoint/2010/main" val="1474418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110</a:t>
            </a:fld>
            <a:endParaRPr lang="en-US"/>
          </a:p>
        </p:txBody>
      </p:sp>
    </p:spTree>
    <p:extLst>
      <p:ext uri="{BB962C8B-B14F-4D97-AF65-F5344CB8AC3E}">
        <p14:creationId xmlns:p14="http://schemas.microsoft.com/office/powerpoint/2010/main" val="30761304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Forget that the name of the procedure and the tables it reference are horrendous (and I formatted this to look a little better); look at how we use alias names that mean almost nothing</a:t>
            </a:r>
          </a:p>
          <a:p>
            <a:pPr marL="171450" indent="-171450">
              <a:buFont typeface="Arial" panose="020B0604020202020204" pitchFamily="34" charset="0"/>
              <a:buChar char="•"/>
            </a:pPr>
            <a:r>
              <a:rPr lang="en-US" b="0" i="0" u="none" dirty="0"/>
              <a:t>Its hard to tell right away what AI, AL, and A mean</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111</a:t>
            </a:fld>
            <a:endParaRPr lang="en-US"/>
          </a:p>
        </p:txBody>
      </p:sp>
    </p:spTree>
    <p:extLst>
      <p:ext uri="{BB962C8B-B14F-4D97-AF65-F5344CB8AC3E}">
        <p14:creationId xmlns:p14="http://schemas.microsoft.com/office/powerpoint/2010/main" val="40449301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u="none" dirty="0"/>
              <a:t>When I look at this at my normal resolution, it is very easy to not see the different between ai and AL</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Not to say aliases are bad – especially considering the atrocious table names</a:t>
            </a:r>
          </a:p>
          <a:p>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112</a:t>
            </a:fld>
            <a:endParaRPr lang="en-US"/>
          </a:p>
        </p:txBody>
      </p:sp>
    </p:spTree>
    <p:extLst>
      <p:ext uri="{BB962C8B-B14F-4D97-AF65-F5344CB8AC3E}">
        <p14:creationId xmlns:p14="http://schemas.microsoft.com/office/powerpoint/2010/main" val="13941353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Example of a better way to write the same procedure</a:t>
            </a:r>
            <a:endParaRPr lang="en-US" dirty="0"/>
          </a:p>
        </p:txBody>
      </p:sp>
      <p:sp>
        <p:nvSpPr>
          <p:cNvPr id="4" name="Slide Number Placeholder 3"/>
          <p:cNvSpPr>
            <a:spLocks noGrp="1"/>
          </p:cNvSpPr>
          <p:nvPr>
            <p:ph type="sldNum" sz="quarter" idx="5"/>
          </p:nvPr>
        </p:nvSpPr>
        <p:spPr/>
        <p:txBody>
          <a:bodyPr/>
          <a:lstStyle/>
          <a:p>
            <a:fld id="{4CBECF23-DCFA-4E7B-A3A9-B1BF8DDFF206}" type="slidenum">
              <a:rPr lang="en-US" smtClean="0"/>
              <a:t>113</a:t>
            </a:fld>
            <a:endParaRPr lang="en-US"/>
          </a:p>
        </p:txBody>
      </p:sp>
    </p:spTree>
    <p:extLst>
      <p:ext uri="{BB962C8B-B14F-4D97-AF65-F5344CB8AC3E}">
        <p14:creationId xmlns:p14="http://schemas.microsoft.com/office/powerpoint/2010/main" val="30824133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using aliases, but much easier to understand what is what</a:t>
            </a:r>
          </a:p>
        </p:txBody>
      </p:sp>
      <p:sp>
        <p:nvSpPr>
          <p:cNvPr id="4" name="Slide Number Placeholder 3"/>
          <p:cNvSpPr>
            <a:spLocks noGrp="1"/>
          </p:cNvSpPr>
          <p:nvPr>
            <p:ph type="sldNum" sz="quarter" idx="5"/>
          </p:nvPr>
        </p:nvSpPr>
        <p:spPr/>
        <p:txBody>
          <a:bodyPr/>
          <a:lstStyle/>
          <a:p>
            <a:fld id="{4CBECF23-DCFA-4E7B-A3A9-B1BF8DDFF206}" type="slidenum">
              <a:rPr lang="en-US" smtClean="0"/>
              <a:t>114</a:t>
            </a:fld>
            <a:endParaRPr lang="en-US"/>
          </a:p>
        </p:txBody>
      </p:sp>
    </p:spTree>
    <p:extLst>
      <p:ext uri="{BB962C8B-B14F-4D97-AF65-F5344CB8AC3E}">
        <p14:creationId xmlns:p14="http://schemas.microsoft.com/office/powerpoint/2010/main" val="14882827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Avoid Encodings</a:t>
            </a:r>
            <a:endParaRPr lang="en-US" b="0" u="none" dirty="0"/>
          </a:p>
          <a:p>
            <a:pPr marL="171450" indent="-171450">
              <a:buFont typeface="Arial" panose="020B0604020202020204" pitchFamily="34" charset="0"/>
              <a:buChar char="•"/>
            </a:pPr>
            <a:r>
              <a:rPr lang="en-US" b="0" i="0" u="none" dirty="0"/>
              <a:t>Names should be encoded with type or scope information</a:t>
            </a:r>
          </a:p>
          <a:p>
            <a:pPr marL="171450" indent="-171450">
              <a:buFont typeface="Arial" panose="020B0604020202020204" pitchFamily="34" charset="0"/>
              <a:buChar char="•"/>
            </a:pPr>
            <a:r>
              <a:rPr lang="en-US" b="0" i="0" u="none" dirty="0"/>
              <a:t>Prefixes such as m_ or f are useless in today’s environments</a:t>
            </a:r>
          </a:p>
          <a:p>
            <a:pPr marL="171450" indent="-171450">
              <a:buFont typeface="Arial" panose="020B0604020202020204" pitchFamily="34" charset="0"/>
              <a:buChar char="•"/>
            </a:pPr>
            <a:r>
              <a:rPr lang="en-US" b="0" i="0" u="none" dirty="0"/>
              <a:t>Today’s environments provide all that information without having to mangle the names</a:t>
            </a:r>
          </a:p>
          <a:p>
            <a:pPr marL="171450" indent="-171450">
              <a:buFont typeface="Arial" panose="020B0604020202020204" pitchFamily="34" charset="0"/>
              <a:buChar char="•"/>
            </a:pPr>
            <a:r>
              <a:rPr lang="en-US" b="0" i="0" u="none" dirty="0"/>
              <a:t>Keep your names free of Hungarian pollution</a:t>
            </a:r>
          </a:p>
          <a:p>
            <a:pPr marL="171450" indent="-171450">
              <a:buFont typeface="Arial" panose="020B0604020202020204" pitchFamily="34" charset="0"/>
              <a:buChar char="•"/>
            </a:pPr>
            <a:endParaRPr lang="en-US" b="0" i="0" u="none" dirty="0"/>
          </a:p>
          <a:p>
            <a:pPr marL="171450" indent="-171450">
              <a:buFont typeface="Arial" panose="020B0604020202020204" pitchFamily="34" charset="0"/>
              <a:buChar char="•"/>
            </a:pPr>
            <a:r>
              <a:rPr lang="en-US" b="0" i="0" u="none" dirty="0"/>
              <a:t>Some Exceptions: Azure Naming Guidelines</a:t>
            </a:r>
          </a:p>
        </p:txBody>
      </p:sp>
      <p:sp>
        <p:nvSpPr>
          <p:cNvPr id="4" name="Slide Number Placeholder 3"/>
          <p:cNvSpPr>
            <a:spLocks noGrp="1"/>
          </p:cNvSpPr>
          <p:nvPr>
            <p:ph type="sldNum" sz="quarter" idx="5"/>
          </p:nvPr>
        </p:nvSpPr>
        <p:spPr/>
        <p:txBody>
          <a:bodyPr/>
          <a:lstStyle/>
          <a:p>
            <a:fld id="{4CBECF23-DCFA-4E7B-A3A9-B1BF8DDFF206}" type="slidenum">
              <a:rPr lang="en-US" smtClean="0"/>
              <a:t>115</a:t>
            </a:fld>
            <a:endParaRPr lang="en-US"/>
          </a:p>
        </p:txBody>
      </p:sp>
    </p:spTree>
    <p:extLst>
      <p:ext uri="{BB962C8B-B14F-4D97-AF65-F5344CB8AC3E}">
        <p14:creationId xmlns:p14="http://schemas.microsoft.com/office/powerpoint/2010/main" val="242233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 8</a:t>
            </a:r>
            <a:r>
              <a:rPr lang="en-US" baseline="30000" dirty="0"/>
              <a:t>th</a:t>
            </a:r>
            <a:r>
              <a:rPr lang="en-US" dirty="0"/>
              <a:t> Slight Founded</a:t>
            </a:r>
          </a:p>
        </p:txBody>
      </p:sp>
      <p:sp>
        <p:nvSpPr>
          <p:cNvPr id="4" name="Slide Number Placeholder 3"/>
          <p:cNvSpPr>
            <a:spLocks noGrp="1"/>
          </p:cNvSpPr>
          <p:nvPr>
            <p:ph type="sldNum" sz="quarter" idx="5"/>
          </p:nvPr>
        </p:nvSpPr>
        <p:spPr/>
        <p:txBody>
          <a:bodyPr/>
          <a:lstStyle/>
          <a:p>
            <a:fld id="{4CBECF23-DCFA-4E7B-A3A9-B1BF8DDFF206}" type="slidenum">
              <a:rPr lang="en-US" smtClean="0"/>
              <a:t>25</a:t>
            </a:fld>
            <a:endParaRPr lang="en-US"/>
          </a:p>
        </p:txBody>
      </p:sp>
    </p:spTree>
    <p:extLst>
      <p:ext uri="{BB962C8B-B14F-4D97-AF65-F5344CB8AC3E}">
        <p14:creationId xmlns:p14="http://schemas.microsoft.com/office/powerpoint/2010/main" val="9646696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Names Should Describe Side-Effects</a:t>
            </a:r>
            <a:endParaRPr lang="en-US" b="0" u="none" dirty="0"/>
          </a:p>
          <a:p>
            <a:r>
              <a:rPr lang="en-US" b="0" i="0" u="none" dirty="0"/>
              <a:t>Names should describe everything that a function, variable, or class is or does </a:t>
            </a:r>
          </a:p>
          <a:p>
            <a:pPr marL="171450" indent="-171450">
              <a:buFont typeface="Arial" panose="020B0604020202020204" pitchFamily="34" charset="0"/>
              <a:buChar char="•"/>
            </a:pPr>
            <a:r>
              <a:rPr lang="en-US" b="0" i="0" u="none" dirty="0"/>
              <a:t>Do not hide side effects with a name</a:t>
            </a:r>
          </a:p>
          <a:p>
            <a:pPr marL="171450" indent="-171450">
              <a:buFont typeface="Arial" panose="020B0604020202020204" pitchFamily="34" charset="0"/>
              <a:buChar char="•"/>
            </a:pPr>
            <a:r>
              <a:rPr lang="en-US" b="0" i="0" u="none" dirty="0"/>
              <a:t>Do not use a simple verb to describe a function that does more than just that simple action</a:t>
            </a:r>
          </a:p>
          <a:p>
            <a:pPr marL="171450" indent="-171450">
              <a:buFont typeface="Arial" panose="020B0604020202020204" pitchFamily="34" charset="0"/>
              <a:buChar char="•"/>
            </a:pPr>
            <a:endParaRPr lang="en-US" b="0" i="0" u="none" dirty="0"/>
          </a:p>
          <a:p>
            <a:pPr marL="0" indent="0">
              <a:buFont typeface="Arial" panose="020B0604020202020204" pitchFamily="34" charset="0"/>
              <a:buNone/>
            </a:pPr>
            <a:r>
              <a:rPr lang="en-US" b="0" i="0" u="none" dirty="0"/>
              <a:t>For example, consider a method called </a:t>
            </a:r>
            <a:r>
              <a:rPr lang="en-US" b="0" i="0" u="none" dirty="0" err="1"/>
              <a:t>GetFoo</a:t>
            </a:r>
            <a:r>
              <a:rPr lang="en-US" b="0" i="0" u="none" dirty="0"/>
              <a:t> which will create the Foo object if it doesn’t exists.  A better name would be </a:t>
            </a:r>
            <a:r>
              <a:rPr lang="en-US" b="0" i="0" u="none" dirty="0" err="1"/>
              <a:t>CreateAndGetFoo</a:t>
            </a:r>
            <a:r>
              <a:rPr lang="en-US" b="0" i="0" u="none" dirty="0"/>
              <a:t> (actually it would be better for these to be two separate methods)</a:t>
            </a:r>
          </a:p>
        </p:txBody>
      </p:sp>
      <p:sp>
        <p:nvSpPr>
          <p:cNvPr id="4" name="Slide Number Placeholder 3"/>
          <p:cNvSpPr>
            <a:spLocks noGrp="1"/>
          </p:cNvSpPr>
          <p:nvPr>
            <p:ph type="sldNum" sz="quarter" idx="5"/>
          </p:nvPr>
        </p:nvSpPr>
        <p:spPr/>
        <p:txBody>
          <a:bodyPr/>
          <a:lstStyle/>
          <a:p>
            <a:fld id="{4CBECF23-DCFA-4E7B-A3A9-B1BF8DDFF206}" type="slidenum">
              <a:rPr lang="en-US" smtClean="0"/>
              <a:t>116</a:t>
            </a:fld>
            <a:endParaRPr lang="en-US"/>
          </a:p>
        </p:txBody>
      </p:sp>
    </p:spTree>
    <p:extLst>
      <p:ext uri="{BB962C8B-B14F-4D97-AF65-F5344CB8AC3E}">
        <p14:creationId xmlns:p14="http://schemas.microsoft.com/office/powerpoint/2010/main" val="37748754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Insufficient Tests</a:t>
            </a:r>
            <a:endParaRPr lang="en-US" b="0" u="none" dirty="0"/>
          </a:p>
          <a:p>
            <a:r>
              <a:rPr lang="en-US" b="0" i="0" u="none" dirty="0"/>
              <a:t>How many tests should be in a test suite?  Unfortunately, the metric many programmers use is “That seems like enough”</a:t>
            </a:r>
          </a:p>
          <a:p>
            <a:endParaRPr lang="en-US" b="0" i="0" u="none" dirty="0"/>
          </a:p>
          <a:p>
            <a:r>
              <a:rPr lang="en-US" b="0" i="0" u="none" dirty="0"/>
              <a:t>A test suite should test everything that could possibly break</a:t>
            </a:r>
          </a:p>
        </p:txBody>
      </p:sp>
      <p:sp>
        <p:nvSpPr>
          <p:cNvPr id="4" name="Slide Number Placeholder 3"/>
          <p:cNvSpPr>
            <a:spLocks noGrp="1"/>
          </p:cNvSpPr>
          <p:nvPr>
            <p:ph type="sldNum" sz="quarter" idx="5"/>
          </p:nvPr>
        </p:nvSpPr>
        <p:spPr/>
        <p:txBody>
          <a:bodyPr/>
          <a:lstStyle/>
          <a:p>
            <a:fld id="{4CBECF23-DCFA-4E7B-A3A9-B1BF8DDFF206}" type="slidenum">
              <a:rPr lang="en-US" smtClean="0"/>
              <a:t>117</a:t>
            </a:fld>
            <a:endParaRPr lang="en-US"/>
          </a:p>
        </p:txBody>
      </p:sp>
    </p:spTree>
    <p:extLst>
      <p:ext uri="{BB962C8B-B14F-4D97-AF65-F5344CB8AC3E}">
        <p14:creationId xmlns:p14="http://schemas.microsoft.com/office/powerpoint/2010/main" val="3910090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Use a Test Coverage Tool</a:t>
            </a:r>
            <a:endParaRPr lang="en-US" b="0" u="none" dirty="0"/>
          </a:p>
          <a:p>
            <a:r>
              <a:rPr lang="en-US" b="0" i="0" u="none" dirty="0"/>
              <a:t>Coverage tools report gaps in your testing strategy – they make it easy to find modules, classes, and functions that are insufficiently tested</a:t>
            </a:r>
          </a:p>
          <a:p>
            <a:endParaRPr lang="en-US" b="0" i="0" u="none" dirty="0"/>
          </a:p>
          <a:p>
            <a:r>
              <a:rPr lang="en-US" b="0" i="0" u="none" dirty="0"/>
              <a:t>Most IDEs give you a visual indication, marking lines that are covered in green and those that are uncovered in red – this makes it quick and easy to find </a:t>
            </a:r>
            <a:r>
              <a:rPr lang="en-US" b="0" i="1" u="none" dirty="0"/>
              <a:t>if</a:t>
            </a:r>
            <a:r>
              <a:rPr lang="en-US" b="0" i="0" u="none" dirty="0"/>
              <a:t> or </a:t>
            </a:r>
            <a:r>
              <a:rPr lang="en-US" b="0" i="1" u="none" dirty="0"/>
              <a:t>catch</a:t>
            </a:r>
            <a:r>
              <a:rPr lang="en-US" b="0" i="0" u="none" dirty="0"/>
              <a:t> statements whose bodies have not been checked</a:t>
            </a:r>
          </a:p>
          <a:p>
            <a:endParaRPr lang="en-US" b="0" i="0" u="none" dirty="0"/>
          </a:p>
          <a:p>
            <a:r>
              <a:rPr lang="en-US" b="0" i="0" u="none" dirty="0"/>
              <a:t>Does not mean that everything must be 100% test covered (exceptions that can never happen)</a:t>
            </a:r>
          </a:p>
        </p:txBody>
      </p:sp>
      <p:sp>
        <p:nvSpPr>
          <p:cNvPr id="4" name="Slide Number Placeholder 3"/>
          <p:cNvSpPr>
            <a:spLocks noGrp="1"/>
          </p:cNvSpPr>
          <p:nvPr>
            <p:ph type="sldNum" sz="quarter" idx="5"/>
          </p:nvPr>
        </p:nvSpPr>
        <p:spPr/>
        <p:txBody>
          <a:bodyPr/>
          <a:lstStyle/>
          <a:p>
            <a:fld id="{4CBECF23-DCFA-4E7B-A3A9-B1BF8DDFF206}" type="slidenum">
              <a:rPr lang="en-US" smtClean="0"/>
              <a:t>118</a:t>
            </a:fld>
            <a:endParaRPr lang="en-US"/>
          </a:p>
        </p:txBody>
      </p:sp>
    </p:spTree>
    <p:extLst>
      <p:ext uri="{BB962C8B-B14F-4D97-AF65-F5344CB8AC3E}">
        <p14:creationId xmlns:p14="http://schemas.microsoft.com/office/powerpoint/2010/main" val="3976541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Don’t Skip Trivial Tests</a:t>
            </a:r>
            <a:endParaRPr lang="en-US" b="0" u="none" dirty="0"/>
          </a:p>
          <a:p>
            <a:r>
              <a:rPr lang="en-US" b="0" i="0" u="none" dirty="0"/>
              <a:t>They are easy to write and their documentary value is higher than the cost to product them</a:t>
            </a:r>
          </a:p>
        </p:txBody>
      </p:sp>
      <p:sp>
        <p:nvSpPr>
          <p:cNvPr id="4" name="Slide Number Placeholder 3"/>
          <p:cNvSpPr>
            <a:spLocks noGrp="1"/>
          </p:cNvSpPr>
          <p:nvPr>
            <p:ph type="sldNum" sz="quarter" idx="5"/>
          </p:nvPr>
        </p:nvSpPr>
        <p:spPr/>
        <p:txBody>
          <a:bodyPr/>
          <a:lstStyle/>
          <a:p>
            <a:fld id="{4CBECF23-DCFA-4E7B-A3A9-B1BF8DDFF206}" type="slidenum">
              <a:rPr lang="en-US" smtClean="0"/>
              <a:t>119</a:t>
            </a:fld>
            <a:endParaRPr lang="en-US"/>
          </a:p>
        </p:txBody>
      </p:sp>
    </p:spTree>
    <p:extLst>
      <p:ext uri="{BB962C8B-B14F-4D97-AF65-F5344CB8AC3E}">
        <p14:creationId xmlns:p14="http://schemas.microsoft.com/office/powerpoint/2010/main" val="4611416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 Boundary Conditions</a:t>
            </a:r>
            <a:endParaRPr lang="en-US" b="0" u="none" dirty="0"/>
          </a:p>
          <a:p>
            <a:r>
              <a:rPr lang="en-US" b="0" i="0" u="none" dirty="0"/>
              <a:t>Take special care to test boundary conditions – we often get the middle of an algorithm right, but misjudge the boundaries</a:t>
            </a:r>
          </a:p>
        </p:txBody>
      </p:sp>
      <p:sp>
        <p:nvSpPr>
          <p:cNvPr id="4" name="Slide Number Placeholder 3"/>
          <p:cNvSpPr>
            <a:spLocks noGrp="1"/>
          </p:cNvSpPr>
          <p:nvPr>
            <p:ph type="sldNum" sz="quarter" idx="5"/>
          </p:nvPr>
        </p:nvSpPr>
        <p:spPr/>
        <p:txBody>
          <a:bodyPr/>
          <a:lstStyle/>
          <a:p>
            <a:fld id="{4CBECF23-DCFA-4E7B-A3A9-B1BF8DDFF206}" type="slidenum">
              <a:rPr lang="en-US" smtClean="0"/>
              <a:t>120</a:t>
            </a:fld>
            <a:endParaRPr lang="en-US"/>
          </a:p>
        </p:txBody>
      </p:sp>
    </p:spTree>
    <p:extLst>
      <p:ext uri="{BB962C8B-B14F-4D97-AF65-F5344CB8AC3E}">
        <p14:creationId xmlns:p14="http://schemas.microsoft.com/office/powerpoint/2010/main" val="391840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Exhaustively Test Near Bugs</a:t>
            </a:r>
            <a:endParaRPr lang="en-US" b="0" u="none" dirty="0"/>
          </a:p>
          <a:p>
            <a:r>
              <a:rPr lang="en-US" b="0" i="0" u="none" dirty="0"/>
              <a:t>Bugs tend to congregate – when you find a bug in a function, it is wise to do an exhaustive test of that function</a:t>
            </a:r>
          </a:p>
          <a:p>
            <a:endParaRPr lang="en-US" b="0" i="0" u="none" dirty="0"/>
          </a:p>
          <a:p>
            <a:r>
              <a:rPr lang="en-US" b="0" i="0" u="none" dirty="0"/>
              <a:t>You’ll probably find that the bug was not alone</a:t>
            </a:r>
          </a:p>
        </p:txBody>
      </p:sp>
      <p:sp>
        <p:nvSpPr>
          <p:cNvPr id="4" name="Slide Number Placeholder 3"/>
          <p:cNvSpPr>
            <a:spLocks noGrp="1"/>
          </p:cNvSpPr>
          <p:nvPr>
            <p:ph type="sldNum" sz="quarter" idx="5"/>
          </p:nvPr>
        </p:nvSpPr>
        <p:spPr/>
        <p:txBody>
          <a:bodyPr/>
          <a:lstStyle/>
          <a:p>
            <a:fld id="{4CBECF23-DCFA-4E7B-A3A9-B1BF8DDFF206}" type="slidenum">
              <a:rPr lang="en-US" smtClean="0"/>
              <a:t>121</a:t>
            </a:fld>
            <a:endParaRPr lang="en-US"/>
          </a:p>
        </p:txBody>
      </p:sp>
    </p:spTree>
    <p:extLst>
      <p:ext uri="{BB962C8B-B14F-4D97-AF65-F5344CB8AC3E}">
        <p14:creationId xmlns:p14="http://schemas.microsoft.com/office/powerpoint/2010/main" val="11259609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Tests Should Be Fast</a:t>
            </a:r>
            <a:endParaRPr lang="en-US" b="0" u="none" dirty="0"/>
          </a:p>
          <a:p>
            <a:r>
              <a:rPr lang="en-US" b="0" i="0" u="none" dirty="0"/>
              <a:t>A slow test is a test that will not get run – when things get tight, it is the slow tests that will be dropped from the suite</a:t>
            </a:r>
          </a:p>
          <a:p>
            <a:endParaRPr lang="en-US" b="0" i="0" u="none" dirty="0"/>
          </a:p>
          <a:p>
            <a:r>
              <a:rPr lang="en-US" b="0" i="0" u="none" dirty="0"/>
              <a:t>So </a:t>
            </a:r>
            <a:r>
              <a:rPr lang="en-US" b="1" i="1" u="none" dirty="0"/>
              <a:t>do what you must</a:t>
            </a:r>
            <a:r>
              <a:rPr lang="en-US" b="0" i="0" u="none" dirty="0"/>
              <a:t> to keep your tests fast</a:t>
            </a:r>
          </a:p>
        </p:txBody>
      </p:sp>
      <p:sp>
        <p:nvSpPr>
          <p:cNvPr id="4" name="Slide Number Placeholder 3"/>
          <p:cNvSpPr>
            <a:spLocks noGrp="1"/>
          </p:cNvSpPr>
          <p:nvPr>
            <p:ph type="sldNum" sz="quarter" idx="5"/>
          </p:nvPr>
        </p:nvSpPr>
        <p:spPr/>
        <p:txBody>
          <a:bodyPr/>
          <a:lstStyle/>
          <a:p>
            <a:fld id="{4CBECF23-DCFA-4E7B-A3A9-B1BF8DDFF206}" type="slidenum">
              <a:rPr lang="en-US" smtClean="0"/>
              <a:t>122</a:t>
            </a:fld>
            <a:endParaRPr lang="en-US"/>
          </a:p>
        </p:txBody>
      </p:sp>
    </p:spTree>
    <p:extLst>
      <p:ext uri="{BB962C8B-B14F-4D97-AF65-F5344CB8AC3E}">
        <p14:creationId xmlns:p14="http://schemas.microsoft.com/office/powerpoint/2010/main" val="10193778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Clean Code: A Handbook of Agile Software Craftsmanship </a:t>
            </a:r>
            <a:r>
              <a:rPr lang="en-US" dirty="0"/>
              <a:t>– Bob Martin</a:t>
            </a:r>
          </a:p>
          <a:p>
            <a:pPr marL="171450" indent="-171450">
              <a:buFont typeface="Arial" panose="020B0604020202020204" pitchFamily="34" charset="0"/>
              <a:buChar char="•"/>
            </a:pPr>
            <a:r>
              <a:rPr lang="en-US" b="0" i="0" u="none" dirty="0"/>
              <a:t>Clean Architecture: A Craftsman’s Guide to Software Structure and Design </a:t>
            </a:r>
            <a:r>
              <a:rPr lang="en-US" dirty="0"/>
              <a:t>– Bob Martin</a:t>
            </a:r>
          </a:p>
          <a:p>
            <a:pPr marL="171450" indent="-171450">
              <a:buFont typeface="Arial" panose="020B0604020202020204" pitchFamily="34" charset="0"/>
              <a:buChar char="•"/>
            </a:pPr>
            <a:r>
              <a:rPr lang="en-US" b="0" i="0" u="none" dirty="0"/>
              <a:t>The Clean Code: A Code of Conduct for Professional Programmers </a:t>
            </a:r>
            <a:r>
              <a:rPr lang="en-US" dirty="0"/>
              <a:t>– Bob Martin</a:t>
            </a:r>
          </a:p>
          <a:p>
            <a:pPr marL="171450" indent="-171450">
              <a:buFont typeface="Arial" panose="020B0604020202020204" pitchFamily="34" charset="0"/>
              <a:buChar char="•"/>
            </a:pPr>
            <a:r>
              <a:rPr lang="en-US" b="0" i="0" u="none" dirty="0"/>
              <a:t>The Software Craftsman: Professionalism, </a:t>
            </a:r>
            <a:r>
              <a:rPr lang="en-US" b="0" i="0" u="none" dirty="0" err="1"/>
              <a:t>Pragamatism</a:t>
            </a:r>
            <a:r>
              <a:rPr lang="en-US" b="0" i="0" u="none" dirty="0"/>
              <a:t>, Pride </a:t>
            </a:r>
            <a:r>
              <a:rPr lang="en-US" dirty="0"/>
              <a:t>– Sandro Mancuso</a:t>
            </a:r>
          </a:p>
          <a:p>
            <a:pPr marL="171450" indent="-171450">
              <a:buFont typeface="Arial" panose="020B0604020202020204" pitchFamily="34" charset="0"/>
              <a:buChar char="•"/>
            </a:pPr>
            <a:r>
              <a:rPr lang="en-US" b="0" i="0" u="none" dirty="0"/>
              <a:t>The Pragmatic Programmer </a:t>
            </a:r>
            <a:r>
              <a:rPr lang="en-US" dirty="0"/>
              <a:t>– Andrew Hunt &amp; Dave Thomas</a:t>
            </a:r>
          </a:p>
          <a:p>
            <a:pPr marL="171450" indent="-171450">
              <a:buFont typeface="Arial" panose="020B0604020202020204" pitchFamily="34" charset="0"/>
              <a:buChar char="•"/>
            </a:pPr>
            <a:r>
              <a:rPr lang="en-US" b="0" i="0" u="none" dirty="0"/>
              <a:t>Code Complete </a:t>
            </a:r>
            <a:r>
              <a:rPr lang="en-US" dirty="0"/>
              <a:t>– Steve McConnell</a:t>
            </a:r>
            <a:endParaRPr lang="en-US" b="0" i="0" u="none" dirty="0"/>
          </a:p>
        </p:txBody>
      </p:sp>
      <p:sp>
        <p:nvSpPr>
          <p:cNvPr id="4" name="Slide Number Placeholder 3"/>
          <p:cNvSpPr>
            <a:spLocks noGrp="1"/>
          </p:cNvSpPr>
          <p:nvPr>
            <p:ph type="sldNum" sz="quarter" idx="5"/>
          </p:nvPr>
        </p:nvSpPr>
        <p:spPr/>
        <p:txBody>
          <a:bodyPr/>
          <a:lstStyle/>
          <a:p>
            <a:fld id="{4CBECF23-DCFA-4E7B-A3A9-B1BF8DDFF206}" type="slidenum">
              <a:rPr lang="en-US" smtClean="0"/>
              <a:t>124</a:t>
            </a:fld>
            <a:endParaRPr lang="en-US"/>
          </a:p>
        </p:txBody>
      </p:sp>
    </p:spTree>
    <p:extLst>
      <p:ext uri="{BB962C8B-B14F-4D97-AF65-F5344CB8AC3E}">
        <p14:creationId xmlns:p14="http://schemas.microsoft.com/office/powerpoint/2010/main" val="19104978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t>Coding Blocks </a:t>
            </a:r>
            <a:r>
              <a:rPr lang="en-US" dirty="0"/>
              <a:t>– Allen Underwood, Michael Outlaw, Joe Zack</a:t>
            </a:r>
          </a:p>
          <a:p>
            <a:pPr marL="171450" indent="-171450">
              <a:buFont typeface="Arial" panose="020B0604020202020204" pitchFamily="34" charset="0"/>
              <a:buChar char="•"/>
            </a:pPr>
            <a:r>
              <a:rPr lang="en-US" dirty="0"/>
              <a:t>Herding Code – K. Scott Allen, Kevin Dente, Scott Koon, Jon Galloway</a:t>
            </a:r>
          </a:p>
          <a:p>
            <a:pPr marL="171450" indent="-171450">
              <a:buFont typeface="Arial" panose="020B0604020202020204" pitchFamily="34" charset="0"/>
              <a:buChar char="•"/>
            </a:pPr>
            <a:r>
              <a:rPr lang="en-US" dirty="0"/>
              <a:t>The InfoQ Podcast – Wes Reisz</a:t>
            </a:r>
          </a:p>
          <a:p>
            <a:pPr marL="171450" indent="-171450">
              <a:buFont typeface="Arial" panose="020B0604020202020204" pitchFamily="34" charset="0"/>
              <a:buChar char="•"/>
            </a:pPr>
            <a:r>
              <a:rPr lang="en-US" dirty="0"/>
              <a:t>Developer Tea – Jonathan </a:t>
            </a:r>
            <a:r>
              <a:rPr lang="en-US" dirty="0" err="1"/>
              <a:t>Cutrell</a:t>
            </a:r>
            <a:endParaRPr lang="en-US" dirty="0"/>
          </a:p>
          <a:p>
            <a:pPr marL="171450" indent="-171450">
              <a:buFont typeface="Arial" panose="020B0604020202020204" pitchFamily="34" charset="0"/>
              <a:buChar char="•"/>
            </a:pPr>
            <a:r>
              <a:rPr lang="en-US" dirty="0"/>
              <a:t>.NET Rocks! – Carl Franklin and Richard Campbell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Don’t just listen to tech podcasts</a:t>
            </a:r>
          </a:p>
        </p:txBody>
      </p:sp>
      <p:sp>
        <p:nvSpPr>
          <p:cNvPr id="4" name="Slide Number Placeholder 3"/>
          <p:cNvSpPr>
            <a:spLocks noGrp="1"/>
          </p:cNvSpPr>
          <p:nvPr>
            <p:ph type="sldNum" sz="quarter" idx="5"/>
          </p:nvPr>
        </p:nvSpPr>
        <p:spPr/>
        <p:txBody>
          <a:bodyPr/>
          <a:lstStyle/>
          <a:p>
            <a:fld id="{4CBECF23-DCFA-4E7B-A3A9-B1BF8DDFF206}" type="slidenum">
              <a:rPr lang="en-US" smtClean="0"/>
              <a:t>125</a:t>
            </a:fld>
            <a:endParaRPr lang="en-US"/>
          </a:p>
        </p:txBody>
      </p:sp>
    </p:spTree>
    <p:extLst>
      <p:ext uri="{BB962C8B-B14F-4D97-AF65-F5344CB8AC3E}">
        <p14:creationId xmlns:p14="http://schemas.microsoft.com/office/powerpoint/2010/main" val="33045319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Vendors</a:t>
            </a:r>
          </a:p>
          <a:p>
            <a:pPr marL="628650" lvl="1" indent="-171450">
              <a:buFont typeface="Arial" panose="020B0604020202020204" pitchFamily="34" charset="0"/>
              <a:buChar char="•"/>
            </a:pPr>
            <a:r>
              <a:rPr lang="en-US" dirty="0"/>
              <a:t>Microsoft Developer &amp; Visual Studio</a:t>
            </a:r>
          </a:p>
          <a:p>
            <a:pPr marL="628650" lvl="1" indent="-171450">
              <a:buFont typeface="Arial" panose="020B0604020202020204" pitchFamily="34" charset="0"/>
              <a:buChar char="•"/>
            </a:pPr>
            <a:r>
              <a:rPr lang="en-US" dirty="0"/>
              <a:t>The 425 Show</a:t>
            </a:r>
          </a:p>
          <a:p>
            <a:pPr marL="628650" lvl="1" indent="-171450">
              <a:buFont typeface="Arial" panose="020B0604020202020204" pitchFamily="34" charset="0"/>
              <a:buChar char="•"/>
            </a:pPr>
            <a:r>
              <a:rPr lang="en-US" dirty="0"/>
              <a:t>Code It Live</a:t>
            </a:r>
          </a:p>
          <a:p>
            <a:pPr marL="171450" lvl="0" indent="-171450">
              <a:buFont typeface="Arial" panose="020B0604020202020204" pitchFamily="34" charset="0"/>
              <a:buChar char="•"/>
            </a:pPr>
            <a:r>
              <a:rPr lang="en-US" dirty="0"/>
              <a:t>The Live Coders</a:t>
            </a:r>
          </a:p>
          <a:p>
            <a:pPr marL="628650" lvl="1" indent="-171450">
              <a:buFont typeface="Arial" panose="020B0604020202020204" pitchFamily="34" charset="0"/>
              <a:buChar char="•"/>
            </a:pPr>
            <a:r>
              <a:rPr lang="en-US" dirty="0" err="1"/>
              <a:t>Ardalis</a:t>
            </a:r>
            <a:r>
              <a:rPr lang="en-US" dirty="0"/>
              <a:t> – Steve Smith</a:t>
            </a:r>
          </a:p>
          <a:p>
            <a:pPr marL="628650" lvl="1" indent="-171450">
              <a:buFont typeface="Arial" panose="020B0604020202020204" pitchFamily="34" charset="0"/>
              <a:buChar char="•"/>
            </a:pPr>
            <a:r>
              <a:rPr lang="en-US" dirty="0" err="1"/>
              <a:t>CLDubya</a:t>
            </a:r>
            <a:r>
              <a:rPr lang="en-US" dirty="0"/>
              <a:t> – Corey Weathers</a:t>
            </a:r>
          </a:p>
          <a:p>
            <a:pPr marL="628650" lvl="1" indent="-171450">
              <a:buFont typeface="Arial" panose="020B0604020202020204" pitchFamily="34" charset="0"/>
              <a:buChar char="•"/>
            </a:pPr>
            <a:r>
              <a:rPr lang="en-US" dirty="0" err="1"/>
              <a:t>CodingGarden</a:t>
            </a:r>
            <a:r>
              <a:rPr lang="en-US" dirty="0"/>
              <a:t> – CJ</a:t>
            </a:r>
          </a:p>
          <a:p>
            <a:pPr marL="628650" lvl="1" indent="-171450">
              <a:buFont typeface="Arial" panose="020B0604020202020204" pitchFamily="34" charset="0"/>
              <a:buChar char="•"/>
            </a:pPr>
            <a:r>
              <a:rPr lang="en-US" dirty="0" err="1"/>
              <a:t>BaldBeardedBuilder</a:t>
            </a:r>
            <a:r>
              <a:rPr lang="en-US" dirty="0"/>
              <a:t> – Michael Jolley</a:t>
            </a:r>
          </a:p>
          <a:p>
            <a:pPr marL="628650" lvl="1" indent="-171450">
              <a:buFont typeface="Arial" panose="020B0604020202020204" pitchFamily="34" charset="0"/>
              <a:buChar char="•"/>
            </a:pPr>
            <a:r>
              <a:rPr lang="en-US" dirty="0" err="1"/>
              <a:t>CSharpFritz</a:t>
            </a:r>
            <a:r>
              <a:rPr lang="en-US" dirty="0"/>
              <a:t> – Jeff Fritz</a:t>
            </a:r>
          </a:p>
          <a:p>
            <a:pPr marL="628650" lvl="1" indent="-171450">
              <a:buFont typeface="Arial" panose="020B0604020202020204" pitchFamily="34" charset="0"/>
              <a:buChar char="•"/>
            </a:pPr>
            <a:r>
              <a:rPr lang="en-US" dirty="0"/>
              <a:t>TaleLearnCode – Chad Green</a:t>
            </a:r>
          </a:p>
        </p:txBody>
      </p:sp>
      <p:sp>
        <p:nvSpPr>
          <p:cNvPr id="4" name="Slide Number Placeholder 3"/>
          <p:cNvSpPr>
            <a:spLocks noGrp="1"/>
          </p:cNvSpPr>
          <p:nvPr>
            <p:ph type="sldNum" sz="quarter" idx="5"/>
          </p:nvPr>
        </p:nvSpPr>
        <p:spPr/>
        <p:txBody>
          <a:bodyPr/>
          <a:lstStyle/>
          <a:p>
            <a:fld id="{4CBECF23-DCFA-4E7B-A3A9-B1BF8DDFF206}" type="slidenum">
              <a:rPr lang="en-US" smtClean="0"/>
              <a:t>126</a:t>
            </a:fld>
            <a:endParaRPr lang="en-US"/>
          </a:p>
        </p:txBody>
      </p:sp>
    </p:spTree>
    <p:extLst>
      <p:ext uri="{BB962C8B-B14F-4D97-AF65-F5344CB8AC3E}">
        <p14:creationId xmlns:p14="http://schemas.microsoft.com/office/powerpoint/2010/main" val="301556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265F-D223-450F-B23C-679C3615EC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E1591D-F9F0-40E7-BA04-CF8A9374A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AA878208-2DFC-4AA9-87AE-4359BF4DF136}"/>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49514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456D-59B3-461A-A3DA-A49EC1C57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F3B0B-B10D-4BB1-ABE7-C1FF8D14BC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8C77F81-B991-4321-826C-6BCB7F6F99D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37726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9A5649-FF43-43A3-BD1C-5FDFE10D0D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9E20BB-E348-4D9A-AD7F-013FB16FA9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2DFED62-6AA8-4145-9BE0-F956BDE650E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48489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314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04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55A1-0BB0-4CDC-9DE3-36EEE3C2D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C8FB12-983A-4954-A549-000F26F0F0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25D790-2EDE-4070-AA04-B55D57EBB1D4}"/>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77350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DFB60F-F93E-4D04-AD0D-143BD89912F5}"/>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639417"/>
            <a:ext cx="12195760" cy="8139344"/>
          </a:xfrm>
          <a:prstGeom prst="rect">
            <a:avLst/>
          </a:prstGeom>
        </p:spPr>
      </p:pic>
      <p:sp>
        <p:nvSpPr>
          <p:cNvPr id="2" name="Title 1">
            <a:extLst>
              <a:ext uri="{FF2B5EF4-FFF2-40B4-BE49-F238E27FC236}">
                <a16:creationId xmlns:a16="http://schemas.microsoft.com/office/drawing/2014/main" id="{FDF6C8C5-76BC-4678-BE8C-1C38B47C942D}"/>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199AAD8B-9D42-4774-AA3E-AA328B13EE7E}"/>
              </a:ext>
            </a:extLst>
          </p:cNvPr>
          <p:cNvSpPr>
            <a:spLocks noGrp="1"/>
          </p:cNvSpPr>
          <p:nvPr>
            <p:ph type="body" idx="1"/>
          </p:nvPr>
        </p:nvSpPr>
        <p:spPr>
          <a:xfrm>
            <a:off x="831850" y="4589463"/>
            <a:ext cx="10515600" cy="1500187"/>
          </a:xfrm>
        </p:spPr>
        <p:txBody>
          <a:bodyPr/>
          <a:lstStyle>
            <a:lvl1pPr marL="0" indent="0">
              <a:buNone/>
              <a:defRPr sz="2400">
                <a:solidFill>
                  <a:srgbClr val="E302F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273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C8A0-B7C3-48E7-A5CD-DAE6F04C7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691CD-1DCB-434A-A099-D964F1FFF9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5F3D90-4223-475B-B08D-BBC53F0C1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895F868-65DC-44D6-A69D-4D72628E899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97154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D5E9-CC4D-4884-B7DC-9D5A751EA6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7523CC-69BF-4658-B3C2-938B04F72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E0A33E-05E4-4207-AF89-0EAC37CC39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74D047-D09B-4A03-B22E-2E96263D96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6CEDAF-5314-45BB-AA54-92FF82441D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3FE1346-F19F-4632-80BE-E77460D7B4CD}"/>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112362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D761-960A-414E-ADEC-059C1B163A3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6EFEFA4-82C7-40F0-A549-17E73E03B371}"/>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90057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11ACB4-9F58-49D7-AC54-FD3E8CD21EC3}"/>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324099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971B-09BF-46B1-8596-52CDE3C94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C662E0-7B12-4C32-AFC1-97B05BB5301B}"/>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0C9054-4DCA-4927-BF62-12C8476DA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585A82F-B785-44F5-A546-A927AB93BA5E}"/>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85417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4419-A31B-43DA-A2D1-FEE5ED34C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4E3043-E42E-4446-9C21-4C621A0BB349}"/>
              </a:ext>
            </a:extLst>
          </p:cNvPr>
          <p:cNvSpPr>
            <a:spLocks noGrp="1"/>
          </p:cNvSpPr>
          <p:nvPr>
            <p:ph type="pic" idx="1"/>
          </p:nvPr>
        </p:nvSpPr>
        <p:spPr>
          <a:xfrm>
            <a:off x="5180012" y="99218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9A62E6-81E4-4DAD-B5F1-6659063B8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B6C26C1-23CC-4BFF-AA02-EBC1347FA710}"/>
              </a:ext>
            </a:extLst>
          </p:cNvPr>
          <p:cNvSpPr>
            <a:spLocks noGrp="1"/>
          </p:cNvSpPr>
          <p:nvPr>
            <p:ph type="ftr" sz="quarter" idx="11"/>
          </p:nvPr>
        </p:nvSpPr>
        <p:spPr/>
        <p:txBody>
          <a:bodyPr/>
          <a:lstStyle/>
          <a:p>
            <a:r>
              <a:rPr lang="en-US" dirty="0"/>
              <a:t>Software Craftsmanship for New Developers</a:t>
            </a:r>
          </a:p>
        </p:txBody>
      </p:sp>
    </p:spTree>
    <p:extLst>
      <p:ext uri="{BB962C8B-B14F-4D97-AF65-F5344CB8AC3E}">
        <p14:creationId xmlns:p14="http://schemas.microsoft.com/office/powerpoint/2010/main" val="227358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10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5D48C0-9D9D-49D0-8504-12DF246411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0408ED8-8836-4970-90E8-CAB4F43B5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95439CF-5426-4175-A2E9-225287C1959F}"/>
              </a:ext>
            </a:extLst>
          </p:cNvPr>
          <p:cNvSpPr>
            <a:spLocks noGrp="1"/>
          </p:cNvSpPr>
          <p:nvPr>
            <p:ph type="ftr" sz="quarter" idx="3"/>
          </p:nvPr>
        </p:nvSpPr>
        <p:spPr>
          <a:xfrm>
            <a:off x="4038600" y="654107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Software Craftsmanship for New Developers</a:t>
            </a:r>
          </a:p>
        </p:txBody>
      </p:sp>
      <p:pic>
        <p:nvPicPr>
          <p:cNvPr id="7" name="Picture 6">
            <a:extLst>
              <a:ext uri="{FF2B5EF4-FFF2-40B4-BE49-F238E27FC236}">
                <a16:creationId xmlns:a16="http://schemas.microsoft.com/office/drawing/2014/main" id="{A9EFE99E-49AC-4408-9759-ABE59D13EA8D}"/>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9" name="Picture 8">
            <a:extLst>
              <a:ext uri="{FF2B5EF4-FFF2-40B4-BE49-F238E27FC236}">
                <a16:creationId xmlns:a16="http://schemas.microsoft.com/office/drawing/2014/main" id="{CD77398F-B4EF-463A-BAF6-A144E53375D5}"/>
              </a:ext>
            </a:extLst>
          </p:cNvPr>
          <p:cNvPicPr>
            <a:picLocks noChangeAspect="1"/>
          </p:cNvPicPr>
          <p:nvPr userDrawn="1"/>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1447047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348518"/>
      </p:ext>
    </p:extLst>
  </p:cSld>
  <p:clrMap bg1="lt1" tx1="dk1" bg2="lt2" tx2="dk2" accent1="accent1" accent2="accent2" accent3="accent3" accent4="accent4" accent5="accent5" accent6="accent6" hlink="hlink" folHlink="folHlink"/>
  <p:sldLayoutIdLst>
    <p:sldLayoutId id="2147483673"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eg"/><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25.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69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150350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Duplication (DRY)</a:t>
            </a:r>
          </a:p>
        </p:txBody>
      </p:sp>
    </p:spTree>
    <p:extLst>
      <p:ext uri="{BB962C8B-B14F-4D97-AF65-F5344CB8AC3E}">
        <p14:creationId xmlns:p14="http://schemas.microsoft.com/office/powerpoint/2010/main" val="7150868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Code</a:t>
            </a:r>
          </a:p>
        </p:txBody>
      </p:sp>
    </p:spTree>
    <p:extLst>
      <p:ext uri="{BB962C8B-B14F-4D97-AF65-F5344CB8AC3E}">
        <p14:creationId xmlns:p14="http://schemas.microsoft.com/office/powerpoint/2010/main" val="418083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Inconsistency</a:t>
            </a:r>
          </a:p>
        </p:txBody>
      </p:sp>
    </p:spTree>
    <p:extLst>
      <p:ext uri="{BB962C8B-B14F-4D97-AF65-F5344CB8AC3E}">
        <p14:creationId xmlns:p14="http://schemas.microsoft.com/office/powerpoint/2010/main" val="19926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Clutter</a:t>
            </a:r>
          </a:p>
        </p:txBody>
      </p:sp>
    </p:spTree>
    <p:extLst>
      <p:ext uri="{BB962C8B-B14F-4D97-AF65-F5344CB8AC3E}">
        <p14:creationId xmlns:p14="http://schemas.microsoft.com/office/powerpoint/2010/main" val="4279361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Misplaced Responsibility</a:t>
            </a:r>
          </a:p>
        </p:txBody>
      </p:sp>
    </p:spTree>
    <p:extLst>
      <p:ext uri="{BB962C8B-B14F-4D97-AF65-F5344CB8AC3E}">
        <p14:creationId xmlns:p14="http://schemas.microsoft.com/office/powerpoint/2010/main" val="11526521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 Names Should Say What They Do</a:t>
            </a:r>
          </a:p>
        </p:txBody>
      </p:sp>
      <p:sp>
        <p:nvSpPr>
          <p:cNvPr id="4" name="TextBox 3">
            <a:extLst>
              <a:ext uri="{FF2B5EF4-FFF2-40B4-BE49-F238E27FC236}">
                <a16:creationId xmlns:a16="http://schemas.microsoft.com/office/drawing/2014/main" id="{90D86455-BE2F-4172-ACEF-5DC6DA4B99F0}"/>
              </a:ext>
            </a:extLst>
          </p:cNvPr>
          <p:cNvSpPr txBox="1"/>
          <p:nvPr/>
        </p:nvSpPr>
        <p:spPr>
          <a:xfrm>
            <a:off x="2133601" y="4080950"/>
            <a:ext cx="8247017"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a:t>
            </a:r>
            <a:r>
              <a:rPr lang="en-US" sz="4000" dirty="0">
                <a:solidFill>
                  <a:schemeClr val="bg1"/>
                </a:solidFill>
              </a:rPr>
              <a:t>(5)</a:t>
            </a:r>
          </a:p>
        </p:txBody>
      </p:sp>
      <p:sp>
        <p:nvSpPr>
          <p:cNvPr id="5" name="TextBox 4">
            <a:extLst>
              <a:ext uri="{FF2B5EF4-FFF2-40B4-BE49-F238E27FC236}">
                <a16:creationId xmlns:a16="http://schemas.microsoft.com/office/drawing/2014/main" id="{4BF02198-FA86-4FA6-B6BC-96F29EAD42DC}"/>
              </a:ext>
            </a:extLst>
          </p:cNvPr>
          <p:cNvSpPr txBox="1"/>
          <p:nvPr/>
        </p:nvSpPr>
        <p:spPr>
          <a:xfrm>
            <a:off x="2133601" y="4705353"/>
            <a:ext cx="9220199" cy="707886"/>
          </a:xfrm>
          <a:prstGeom prst="rect">
            <a:avLst/>
          </a:prstGeom>
          <a:noFill/>
        </p:spPr>
        <p:txBody>
          <a:bodyPr wrap="square" rtlCol="0">
            <a:spAutoFit/>
          </a:bodyPr>
          <a:lstStyle/>
          <a:p>
            <a:r>
              <a:rPr lang="en-US" sz="4000" dirty="0" err="1">
                <a:solidFill>
                  <a:schemeClr val="bg1"/>
                </a:solidFill>
              </a:rPr>
              <a:t>DateTime</a:t>
            </a:r>
            <a:r>
              <a:rPr lang="en-US" sz="4000" dirty="0">
                <a:solidFill>
                  <a:schemeClr val="bg1"/>
                </a:solidFill>
              </a:rPr>
              <a:t> </a:t>
            </a:r>
            <a:r>
              <a:rPr lang="en-US" sz="4000" dirty="0" err="1">
                <a:solidFill>
                  <a:schemeClr val="bg1"/>
                </a:solidFill>
              </a:rPr>
              <a:t>newDate</a:t>
            </a:r>
            <a:r>
              <a:rPr lang="en-US" sz="4000" dirty="0">
                <a:solidFill>
                  <a:schemeClr val="bg1"/>
                </a:solidFill>
              </a:rPr>
              <a:t> = </a:t>
            </a:r>
            <a:r>
              <a:rPr lang="en-US" sz="4000" dirty="0" err="1">
                <a:solidFill>
                  <a:schemeClr val="bg1"/>
                </a:solidFill>
              </a:rPr>
              <a:t>date.AddDays</a:t>
            </a:r>
            <a:r>
              <a:rPr lang="en-US" sz="4000" dirty="0">
                <a:solidFill>
                  <a:schemeClr val="bg1"/>
                </a:solidFill>
              </a:rPr>
              <a:t>(5)</a:t>
            </a:r>
          </a:p>
        </p:txBody>
      </p:sp>
    </p:spTree>
    <p:extLst>
      <p:ext uri="{BB962C8B-B14F-4D97-AF65-F5344CB8AC3E}">
        <p14:creationId xmlns:p14="http://schemas.microsoft.com/office/powerpoint/2010/main" val="103526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Following Standard Conventions</a:t>
            </a:r>
          </a:p>
        </p:txBody>
      </p:sp>
    </p:spTree>
    <p:extLst>
      <p:ext uri="{BB962C8B-B14F-4D97-AF65-F5344CB8AC3E}">
        <p14:creationId xmlns:p14="http://schemas.microsoft.com/office/powerpoint/2010/main" val="3983300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Replace Magic Numbers with Named Constants</a:t>
            </a:r>
          </a:p>
        </p:txBody>
      </p:sp>
      <p:sp>
        <p:nvSpPr>
          <p:cNvPr id="4" name="TextBox 3">
            <a:extLst>
              <a:ext uri="{FF2B5EF4-FFF2-40B4-BE49-F238E27FC236}">
                <a16:creationId xmlns:a16="http://schemas.microsoft.com/office/drawing/2014/main" id="{CACC98C0-7F8B-4F21-9205-051E729A7021}"/>
              </a:ext>
            </a:extLst>
          </p:cNvPr>
          <p:cNvSpPr txBox="1"/>
          <p:nvPr/>
        </p:nvSpPr>
        <p:spPr>
          <a:xfrm>
            <a:off x="3626413" y="4038761"/>
            <a:ext cx="4469493" cy="707886"/>
          </a:xfrm>
          <a:prstGeom prst="rect">
            <a:avLst/>
          </a:prstGeom>
          <a:noFill/>
        </p:spPr>
        <p:txBody>
          <a:bodyPr wrap="none" rtlCol="0">
            <a:spAutoFit/>
          </a:bodyPr>
          <a:lstStyle/>
          <a:p>
            <a:r>
              <a:rPr lang="en-US" sz="4000" dirty="0">
                <a:solidFill>
                  <a:schemeClr val="bg1"/>
                </a:solidFill>
              </a:rPr>
              <a:t>3.141592653589793</a:t>
            </a:r>
          </a:p>
        </p:txBody>
      </p:sp>
      <p:sp>
        <p:nvSpPr>
          <p:cNvPr id="5" name="TextBox 4">
            <a:extLst>
              <a:ext uri="{FF2B5EF4-FFF2-40B4-BE49-F238E27FC236}">
                <a16:creationId xmlns:a16="http://schemas.microsoft.com/office/drawing/2014/main" id="{4C458CD2-1A3E-4DDC-9BD7-7A3B040F3834}"/>
              </a:ext>
            </a:extLst>
          </p:cNvPr>
          <p:cNvSpPr txBox="1"/>
          <p:nvPr/>
        </p:nvSpPr>
        <p:spPr>
          <a:xfrm>
            <a:off x="3626413" y="4726303"/>
            <a:ext cx="4469493" cy="707886"/>
          </a:xfrm>
          <a:prstGeom prst="rect">
            <a:avLst/>
          </a:prstGeom>
          <a:noFill/>
        </p:spPr>
        <p:txBody>
          <a:bodyPr wrap="none" rtlCol="0">
            <a:spAutoFit/>
          </a:bodyPr>
          <a:lstStyle/>
          <a:p>
            <a:r>
              <a:rPr lang="en-US" sz="4000" dirty="0">
                <a:solidFill>
                  <a:schemeClr val="bg1"/>
                </a:solidFill>
              </a:rPr>
              <a:t>3.141592753589793</a:t>
            </a:r>
          </a:p>
        </p:txBody>
      </p:sp>
      <p:sp>
        <p:nvSpPr>
          <p:cNvPr id="6" name="TextBox 5">
            <a:extLst>
              <a:ext uri="{FF2B5EF4-FFF2-40B4-BE49-F238E27FC236}">
                <a16:creationId xmlns:a16="http://schemas.microsoft.com/office/drawing/2014/main" id="{C3FF1915-D501-431E-BD92-8CD60A317075}"/>
              </a:ext>
            </a:extLst>
          </p:cNvPr>
          <p:cNvSpPr txBox="1"/>
          <p:nvPr/>
        </p:nvSpPr>
        <p:spPr>
          <a:xfrm>
            <a:off x="3626412" y="4726303"/>
            <a:ext cx="4469493" cy="707886"/>
          </a:xfrm>
          <a:prstGeom prst="rect">
            <a:avLst/>
          </a:prstGeom>
          <a:noFill/>
        </p:spPr>
        <p:txBody>
          <a:bodyPr wrap="none" rtlCol="0">
            <a:spAutoFit/>
          </a:bodyPr>
          <a:lstStyle/>
          <a:p>
            <a:r>
              <a:rPr lang="en-US" sz="4000" dirty="0">
                <a:solidFill>
                  <a:schemeClr val="bg1"/>
                </a:solidFill>
              </a:rPr>
              <a:t>3.141592</a:t>
            </a:r>
            <a:r>
              <a:rPr lang="en-US" sz="4000" b="1" dirty="0">
                <a:solidFill>
                  <a:srgbClr val="F6EE02"/>
                </a:solidFill>
              </a:rPr>
              <a:t>7</a:t>
            </a:r>
            <a:r>
              <a:rPr lang="en-US" sz="4000" dirty="0">
                <a:solidFill>
                  <a:schemeClr val="bg1"/>
                </a:solidFill>
              </a:rPr>
              <a:t>53589793</a:t>
            </a:r>
          </a:p>
        </p:txBody>
      </p:sp>
    </p:spTree>
    <p:extLst>
      <p:ext uri="{BB962C8B-B14F-4D97-AF65-F5344CB8AC3E}">
        <p14:creationId xmlns:p14="http://schemas.microsoft.com/office/powerpoint/2010/main" val="197053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 Doing More Than One Thing</a:t>
            </a:r>
          </a:p>
        </p:txBody>
      </p:sp>
    </p:spTree>
    <p:extLst>
      <p:ext uri="{BB962C8B-B14F-4D97-AF65-F5344CB8AC3E}">
        <p14:creationId xmlns:p14="http://schemas.microsoft.com/office/powerpoint/2010/main" val="18302344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Undescriptive Names</a:t>
            </a:r>
          </a:p>
        </p:txBody>
      </p:sp>
    </p:spTree>
    <p:extLst>
      <p:ext uri="{BB962C8B-B14F-4D97-AF65-F5344CB8AC3E}">
        <p14:creationId xmlns:p14="http://schemas.microsoft.com/office/powerpoint/2010/main" val="37982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9" name="Rectangle: Rounded Corners 8">
            <a:extLst>
              <a:ext uri="{FF2B5EF4-FFF2-40B4-BE49-F238E27FC236}">
                <a16:creationId xmlns:a16="http://schemas.microsoft.com/office/drawing/2014/main" id="{1250C176-53EA-4EDE-898E-32AFDF2F325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Specific Technologies or Methodologies</a:t>
            </a:r>
          </a:p>
        </p:txBody>
      </p:sp>
    </p:spTree>
    <p:extLst>
      <p:ext uri="{BB962C8B-B14F-4D97-AF65-F5344CB8AC3E}">
        <p14:creationId xmlns:p14="http://schemas.microsoft.com/office/powerpoint/2010/main" val="265164248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2849 0.23218 " pathEditMode="relative" rAng="0" ptsTypes="AA">
                                      <p:cBhvr>
                                        <p:cTn id="6" dur="2000" fill="hold"/>
                                        <p:tgtEl>
                                          <p:spTgt spid="9"/>
                                        </p:tgtEl>
                                        <p:attrNameLst>
                                          <p:attrName>ppt_x</p:attrName>
                                          <p:attrName>ppt_y</p:attrName>
                                        </p:attrNameLst>
                                      </p:cBhvr>
                                      <p:rCtr x="-14245" y="115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al.ID,</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al.cal_burn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ai.ID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ai.Intensity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4134706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10058848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33375-8395-42C5-920E-9E10D842BE3E}"/>
              </a:ext>
            </a:extLst>
          </p:cNvPr>
          <p:cNvSpPr txBox="1"/>
          <p:nvPr/>
        </p:nvSpPr>
        <p:spPr>
          <a:xfrm>
            <a:off x="103434" y="145899"/>
            <a:ext cx="12088566" cy="6186309"/>
          </a:xfrm>
          <a:prstGeom prst="rect">
            <a:avLst/>
          </a:prstGeom>
          <a:noFill/>
        </p:spPr>
        <p:txBody>
          <a:bodyPr wrap="none" rtlCol="0">
            <a:spAutoFit/>
          </a:bodyPr>
          <a:lstStyle/>
          <a:p>
            <a:r>
              <a:rPr lang="en-US" dirty="0">
                <a:solidFill>
                  <a:schemeClr val="bg1"/>
                </a:solidFill>
                <a:latin typeface="Consolas" panose="020B0609020204030204" pitchFamily="49" charset="0"/>
                <a:cs typeface="Courier New" panose="02070309020205020404" pitchFamily="49" charset="0"/>
              </a:rPr>
              <a:t>CREATE PROCEDURE </a:t>
            </a:r>
            <a:r>
              <a:rPr lang="en-US" dirty="0" err="1">
                <a:solidFill>
                  <a:schemeClr val="bg1"/>
                </a:solidFill>
                <a:latin typeface="Consolas" panose="020B0609020204030204" pitchFamily="49" charset="0"/>
                <a:cs typeface="Courier New" panose="02070309020205020404" pitchFamily="49" charset="0"/>
              </a:rPr>
              <a:t>dbo.HII_Mobile_Cond_Workout_Activities_Log_View</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@ID INT = 0,</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INT = 0</a:t>
            </a:r>
          </a:p>
          <a:p>
            <a:r>
              <a:rPr lang="en-US" dirty="0">
                <a:solidFill>
                  <a:schemeClr val="bg1"/>
                </a:solidFill>
                <a:latin typeface="Consolas" panose="020B0609020204030204" pitchFamily="49" charset="0"/>
                <a:cs typeface="Courier New" panose="02070309020205020404" pitchFamily="49" charset="0"/>
              </a:rPr>
              <a:t>AS</a:t>
            </a:r>
          </a:p>
          <a:p>
            <a:r>
              <a:rPr lang="en-US" dirty="0">
                <a:solidFill>
                  <a:schemeClr val="bg1"/>
                </a:solidFill>
                <a:latin typeface="Consolas" panose="020B0609020204030204" pitchFamily="49" charset="0"/>
                <a:cs typeface="Courier New" panose="02070309020205020404" pitchFamily="49" charset="0"/>
              </a:rPr>
              <a:t>BEGIN</a:t>
            </a: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SELECT </a:t>
            </a:r>
            <a:r>
              <a:rPr lang="en-US" b="1" dirty="0">
                <a:solidFill>
                  <a:srgbClr val="F6B102"/>
                </a:solidFill>
                <a:latin typeface="Consolas" panose="020B0609020204030204" pitchFamily="49" charset="0"/>
                <a:cs typeface="Courier New" panose="02070309020205020404" pitchFamily="49" charset="0"/>
              </a:rPr>
              <a:t>al</a:t>
            </a:r>
            <a:r>
              <a:rPr lang="en-US" dirty="0">
                <a:solidFill>
                  <a:schemeClr val="bg1"/>
                </a:solidFill>
                <a:latin typeface="Consolas" panose="020B0609020204030204" pitchFamily="49" charset="0"/>
                <a:cs typeface="Courier New" panose="02070309020205020404" pitchFamily="49" charset="0"/>
              </a:rPr>
              <a:t>.ID,</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.activity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.mins</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al</a:t>
            </a:r>
            <a:r>
              <a:rPr lang="en-US" dirty="0" err="1">
                <a:solidFill>
                  <a:schemeClr val="bg1"/>
                </a:solidFill>
                <a:latin typeface="Consolas" panose="020B0609020204030204" pitchFamily="49" charset="0"/>
                <a:cs typeface="Courier New" panose="02070309020205020404" pitchFamily="49" charset="0"/>
              </a:rPr>
              <a:t>.cal_burn</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a.Category</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a:solidFill>
                  <a:srgbClr val="F6B102"/>
                </a:solidFill>
                <a:latin typeface="Consolas" panose="020B0609020204030204" pitchFamily="49" charset="0"/>
                <a:cs typeface="Courier New" panose="02070309020205020404" pitchFamily="49" charset="0"/>
              </a:rPr>
              <a:t>ai</a:t>
            </a:r>
            <a:r>
              <a:rPr lang="en-US" dirty="0">
                <a:solidFill>
                  <a:schemeClr val="bg1"/>
                </a:solidFill>
                <a:latin typeface="Consolas" panose="020B0609020204030204" pitchFamily="49" charset="0"/>
                <a:cs typeface="Courier New" panose="02070309020205020404" pitchFamily="49" charset="0"/>
              </a:rPr>
              <a:t>.ID AS </a:t>
            </a:r>
            <a:r>
              <a:rPr lang="en-US" dirty="0" err="1">
                <a:solidFill>
                  <a:schemeClr val="bg1"/>
                </a:solidFill>
                <a:latin typeface="Consolas" panose="020B0609020204030204" pitchFamily="49" charset="0"/>
                <a:cs typeface="Courier New" panose="02070309020205020404" pitchFamily="49" charset="0"/>
              </a:rPr>
              <a:t>intensity_id</a:t>
            </a:r>
            <a:r>
              <a:rPr lang="en-US" dirty="0">
                <a:solidFill>
                  <a:schemeClr val="bg1"/>
                </a:solidFill>
                <a:latin typeface="Consolas" panose="020B0609020204030204" pitchFamily="49" charset="0"/>
                <a:cs typeface="Courier New" panose="02070309020205020404" pitchFamily="49" charset="0"/>
              </a:rPr>
              <a:t>,</a:t>
            </a:r>
          </a:p>
          <a:p>
            <a:r>
              <a:rPr lang="en-US" dirty="0">
                <a:solidFill>
                  <a:schemeClr val="bg1"/>
                </a:solidFill>
                <a:latin typeface="Consolas" panose="020B0609020204030204" pitchFamily="49" charset="0"/>
                <a:cs typeface="Courier New" panose="02070309020205020404" pitchFamily="49" charset="0"/>
              </a:rPr>
              <a:t>         </a:t>
            </a:r>
            <a:r>
              <a:rPr lang="en-US" b="1" dirty="0" err="1">
                <a:solidFill>
                  <a:srgbClr val="F6B102"/>
                </a:solidFill>
                <a:latin typeface="Consolas" panose="020B0609020204030204" pitchFamily="49" charset="0"/>
                <a:cs typeface="Courier New" panose="02070309020205020404" pitchFamily="49" charset="0"/>
              </a:rPr>
              <a:t>ai</a:t>
            </a:r>
            <a:r>
              <a:rPr lang="en-US" dirty="0" err="1">
                <a:solidFill>
                  <a:schemeClr val="bg1"/>
                </a:solidFill>
                <a:latin typeface="Consolas" panose="020B0609020204030204" pitchFamily="49" charset="0"/>
                <a:cs typeface="Courier New" panose="02070309020205020404" pitchFamily="49" charset="0"/>
              </a:rPr>
              <a:t>.Intensity</a:t>
            </a:r>
            <a:r>
              <a:rPr lang="en-US" dirty="0">
                <a:solidFill>
                  <a:schemeClr val="bg1"/>
                </a:solidFill>
                <a:latin typeface="Consolas" panose="020B0609020204030204" pitchFamily="49" charset="0"/>
                <a:cs typeface="Courier New" panose="02070309020205020404" pitchFamily="49" charset="0"/>
              </a:rPr>
              <a:t> </a:t>
            </a:r>
          </a:p>
          <a:p>
            <a:r>
              <a:rPr lang="en-US" dirty="0">
                <a:solidFill>
                  <a:schemeClr val="bg1"/>
                </a:solidFill>
                <a:latin typeface="Consolas" panose="020B0609020204030204" pitchFamily="49" charset="0"/>
                <a:cs typeface="Courier New" panose="02070309020205020404" pitchFamily="49" charset="0"/>
              </a:rPr>
              <a:t>    FROM </a:t>
            </a:r>
            <a:r>
              <a:rPr lang="en-US" dirty="0" err="1">
                <a:solidFill>
                  <a:schemeClr val="bg1"/>
                </a:solidFill>
                <a:latin typeface="Consolas" panose="020B0609020204030204" pitchFamily="49" charset="0"/>
                <a:cs typeface="Courier New" panose="02070309020205020404" pitchFamily="49" charset="0"/>
              </a:rPr>
              <a:t>HII_Mobile_Cond_Workout_Activities_Log</a:t>
            </a:r>
            <a:r>
              <a:rPr lang="en-US" dirty="0">
                <a:solidFill>
                  <a:schemeClr val="bg1"/>
                </a:solidFill>
                <a:latin typeface="Consolas" panose="020B0609020204030204" pitchFamily="49" charset="0"/>
                <a:cs typeface="Courier New" panose="02070309020205020404" pitchFamily="49" charset="0"/>
              </a:rPr>
              <a:t> al</a:t>
            </a:r>
          </a:p>
          <a:p>
            <a:r>
              <a:rPr lang="en-US" dirty="0">
                <a:solidFill>
                  <a:schemeClr val="bg1"/>
                </a:solidFill>
                <a:latin typeface="Consolas" panose="020B0609020204030204" pitchFamily="49" charset="0"/>
                <a:cs typeface="Courier New" panose="02070309020205020404" pitchFamily="49" charset="0"/>
              </a:rPr>
              <a:t>   INNER JOIN </a:t>
            </a:r>
            <a:r>
              <a:rPr lang="en-US" dirty="0" err="1">
                <a:solidFill>
                  <a:schemeClr val="bg1"/>
                </a:solidFill>
                <a:latin typeface="Consolas" panose="020B0609020204030204" pitchFamily="49" charset="0"/>
                <a:cs typeface="Courier New" panose="02070309020205020404" pitchFamily="49" charset="0"/>
              </a:rPr>
              <a:t>HII_Cond_Activities</a:t>
            </a:r>
            <a:r>
              <a:rPr lang="en-US" dirty="0">
                <a:solidFill>
                  <a:schemeClr val="bg1"/>
                </a:solidFill>
                <a:latin typeface="Consolas" panose="020B0609020204030204" pitchFamily="49" charset="0"/>
                <a:cs typeface="Courier New" panose="02070309020205020404" pitchFamily="49" charset="0"/>
              </a:rPr>
              <a:t> a            ON a.ID = </a:t>
            </a:r>
            <a:r>
              <a:rPr lang="en-US" dirty="0" err="1">
                <a:solidFill>
                  <a:schemeClr val="bg1"/>
                </a:solidFill>
                <a:latin typeface="Consolas" panose="020B0609020204030204" pitchFamily="49" charset="0"/>
                <a:cs typeface="Courier New" panose="02070309020205020404" pitchFamily="49" charset="0"/>
              </a:rPr>
              <a:t>al.activity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LEFT JOIN </a:t>
            </a:r>
            <a:r>
              <a:rPr lang="en-US" dirty="0" err="1">
                <a:solidFill>
                  <a:schemeClr val="bg1"/>
                </a:solidFill>
                <a:latin typeface="Consolas" panose="020B0609020204030204" pitchFamily="49" charset="0"/>
                <a:cs typeface="Courier New" panose="02070309020205020404" pitchFamily="49" charset="0"/>
              </a:rPr>
              <a:t>HII_Cond_Activities_Intensity</a:t>
            </a:r>
            <a:r>
              <a:rPr lang="en-US" dirty="0">
                <a:solidFill>
                  <a:schemeClr val="bg1"/>
                </a:solidFill>
                <a:latin typeface="Consolas" panose="020B0609020204030204" pitchFamily="49" charset="0"/>
                <a:cs typeface="Courier New" panose="02070309020205020404" pitchFamily="49" charset="0"/>
              </a:rPr>
              <a:t> ai ON </a:t>
            </a:r>
            <a:r>
              <a:rPr lang="en-US" dirty="0" err="1">
                <a:solidFill>
                  <a:schemeClr val="bg1"/>
                </a:solidFill>
                <a:latin typeface="Consolas" panose="020B0609020204030204" pitchFamily="49" charset="0"/>
                <a:cs typeface="Courier New" panose="02070309020205020404" pitchFamily="49" charset="0"/>
              </a:rPr>
              <a:t>ai.Activity_ID</a:t>
            </a:r>
            <a:r>
              <a:rPr lang="en-US" dirty="0">
                <a:solidFill>
                  <a:schemeClr val="bg1"/>
                </a:solidFill>
                <a:latin typeface="Consolas" panose="020B0609020204030204" pitchFamily="49" charset="0"/>
                <a:cs typeface="Courier New" panose="02070309020205020404" pitchFamily="49" charset="0"/>
              </a:rPr>
              <a:t> = a.ID AND ai.ID=</a:t>
            </a:r>
            <a:r>
              <a:rPr lang="en-US" dirty="0" err="1">
                <a:solidFill>
                  <a:schemeClr val="bg1"/>
                </a:solidFill>
                <a:latin typeface="Consolas" panose="020B0609020204030204" pitchFamily="49" charset="0"/>
                <a:cs typeface="Courier New" panose="02070309020205020404" pitchFamily="49" charset="0"/>
              </a:rPr>
              <a:t>al.intensity</a:t>
            </a:r>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   WHERE </a:t>
            </a:r>
            <a:r>
              <a:rPr lang="en-US" dirty="0" err="1">
                <a:solidFill>
                  <a:schemeClr val="bg1"/>
                </a:solidFill>
                <a:latin typeface="Consolas" panose="020B0609020204030204" pitchFamily="49" charset="0"/>
                <a:cs typeface="Courier New" panose="02070309020205020404" pitchFamily="49" charset="0"/>
              </a:rPr>
              <a:t>al.active</a:t>
            </a:r>
            <a:r>
              <a:rPr lang="en-US" dirty="0">
                <a:solidFill>
                  <a:schemeClr val="bg1"/>
                </a:solidFill>
                <a:latin typeface="Consolas" panose="020B0609020204030204" pitchFamily="49" charset="0"/>
                <a:cs typeface="Courier New" panose="02070309020205020404" pitchFamily="49" charset="0"/>
              </a:rPr>
              <a:t>=1</a:t>
            </a:r>
          </a:p>
          <a:p>
            <a:r>
              <a:rPr lang="en-US" dirty="0">
                <a:solidFill>
                  <a:schemeClr val="bg1"/>
                </a:solidFill>
                <a:latin typeface="Consolas" panose="020B0609020204030204" pitchFamily="49" charset="0"/>
                <a:cs typeface="Courier New" panose="02070309020205020404" pitchFamily="49" charset="0"/>
              </a:rPr>
              <a:t>     AND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cond_workout_ID</a:t>
            </a:r>
            <a:r>
              <a:rPr lang="en-US" dirty="0">
                <a:solidFill>
                  <a:schemeClr val="bg1"/>
                </a:solidFill>
                <a:latin typeface="Consolas" panose="020B0609020204030204" pitchFamily="49" charset="0"/>
                <a:cs typeface="Courier New" panose="02070309020205020404" pitchFamily="49" charset="0"/>
              </a:rPr>
              <a:t> OR </a:t>
            </a:r>
            <a:r>
              <a:rPr lang="en-US" dirty="0" err="1">
                <a:solidFill>
                  <a:schemeClr val="bg1"/>
                </a:solidFill>
                <a:latin typeface="Consolas" panose="020B0609020204030204" pitchFamily="49" charset="0"/>
                <a:cs typeface="Courier New" panose="02070309020205020404" pitchFamily="49" charset="0"/>
              </a:rPr>
              <a:t>al.Id</a:t>
            </a:r>
            <a:r>
              <a:rPr lang="en-US" dirty="0">
                <a:solidFill>
                  <a:schemeClr val="bg1"/>
                </a:solidFill>
                <a:latin typeface="Consolas" panose="020B0609020204030204" pitchFamily="49" charset="0"/>
                <a:cs typeface="Courier New" panose="02070309020205020404" pitchFamily="49" charset="0"/>
              </a:rPr>
              <a:t> = @ID)</a:t>
            </a:r>
          </a:p>
          <a:p>
            <a:r>
              <a:rPr lang="en-US" dirty="0">
                <a:solidFill>
                  <a:schemeClr val="bg1"/>
                </a:solidFill>
                <a:latin typeface="Consolas" panose="020B0609020204030204" pitchFamily="49" charset="0"/>
                <a:cs typeface="Courier New" panose="02070309020205020404" pitchFamily="49" charset="0"/>
              </a:rPr>
              <a:t>   ORDER BY </a:t>
            </a:r>
            <a:r>
              <a:rPr lang="en-US" dirty="0" err="1">
                <a:solidFill>
                  <a:schemeClr val="bg1"/>
                </a:solidFill>
                <a:latin typeface="Consolas" panose="020B0609020204030204" pitchFamily="49" charset="0"/>
                <a:cs typeface="Courier New" panose="02070309020205020404" pitchFamily="49" charset="0"/>
              </a:rPr>
              <a:t>al.created_date</a:t>
            </a:r>
            <a:endParaRPr lang="en-US" dirty="0">
              <a:solidFill>
                <a:schemeClr val="bg1"/>
              </a:solidFill>
              <a:latin typeface="Consolas" panose="020B0609020204030204" pitchFamily="49" charset="0"/>
              <a:cs typeface="Courier New" panose="02070309020205020404" pitchFamily="49" charset="0"/>
            </a:endParaRPr>
          </a:p>
          <a:p>
            <a:endParaRPr lang="en-US" dirty="0">
              <a:solidFill>
                <a:schemeClr val="bg1"/>
              </a:solidFill>
              <a:latin typeface="Consolas" panose="020B0609020204030204" pitchFamily="49" charset="0"/>
              <a:cs typeface="Courier New" panose="02070309020205020404" pitchFamily="49" charset="0"/>
            </a:endParaRPr>
          </a:p>
          <a:p>
            <a:r>
              <a:rPr lang="en-US" dirty="0">
                <a:solidFill>
                  <a:schemeClr val="bg1"/>
                </a:solidFill>
                <a:latin typeface="Consolas" panose="020B0609020204030204" pitchFamily="49" charset="0"/>
                <a:cs typeface="Courier New" panose="02070309020205020404" pitchFamily="49" charset="0"/>
              </a:rPr>
              <a:t>END</a:t>
            </a:r>
          </a:p>
        </p:txBody>
      </p:sp>
    </p:spTree>
    <p:extLst>
      <p:ext uri="{BB962C8B-B14F-4D97-AF65-F5344CB8AC3E}">
        <p14:creationId xmlns:p14="http://schemas.microsoft.com/office/powerpoint/2010/main" val="258057204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ActivityLog.ID,</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ActivityLog.cal_burn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Activities.Category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Intensity.ID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Intensity.Intensity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dirty="0" err="1">
                <a:solidFill>
                  <a:schemeClr val="bg1"/>
                </a:solidFill>
                <a:latin typeface="Courier New" panose="02070309020205020404" pitchFamily="49" charset="0"/>
                <a:cs typeface="Courier New" panose="02070309020205020404" pitchFamily="49" charset="0"/>
              </a:rPr>
              <a:t>ActivityLog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Activities ON a.ID = </a:t>
            </a:r>
            <a:r>
              <a:rPr lang="en-US" dirty="0" err="1">
                <a:solidFill>
                  <a:schemeClr val="bg1"/>
                </a:solidFill>
                <a:latin typeface="Courier New" panose="02070309020205020404" pitchFamily="49" charset="0"/>
                <a:cs typeface="Courier New" panose="02070309020205020404" pitchFamily="49" charset="0"/>
              </a:rPr>
              <a:t>ActivityLog.activity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Intensity</a:t>
            </a:r>
          </a:p>
          <a:p>
            <a:r>
              <a:rPr lang="en-US" dirty="0">
                <a:solidFill>
                  <a:schemeClr val="bg1"/>
                </a:solidFill>
                <a:latin typeface="Courier New" panose="02070309020205020404" pitchFamily="49" charset="0"/>
                <a:cs typeface="Courier New" panose="02070309020205020404" pitchFamily="49" charset="0"/>
              </a:rPr>
              <a:t>         ON </a:t>
            </a:r>
            <a:r>
              <a:rPr lang="en-US" dirty="0" err="1">
                <a:solidFill>
                  <a:schemeClr val="bg1"/>
                </a:solidFill>
                <a:latin typeface="Courier New" panose="02070309020205020404" pitchFamily="49" charset="0"/>
                <a:cs typeface="Courier New" panose="02070309020205020404" pitchFamily="49" charset="0"/>
              </a:rPr>
              <a:t>Intensity.Activity_ID</a:t>
            </a:r>
            <a:r>
              <a:rPr lang="en-US" dirty="0">
                <a:solidFill>
                  <a:schemeClr val="bg1"/>
                </a:solidFill>
                <a:latin typeface="Courier New" panose="02070309020205020404" pitchFamily="49" charset="0"/>
                <a:cs typeface="Courier New" panose="02070309020205020404" pitchFamily="49" charset="0"/>
              </a:rPr>
              <a:t> = Activities.ID AND Intensity.ID=</a:t>
            </a:r>
            <a:r>
              <a:rPr lang="en-US" dirty="0" err="1">
                <a:solidFill>
                  <a:schemeClr val="bg1"/>
                </a:solidFill>
                <a:latin typeface="Courier New" panose="02070309020205020404" pitchFamily="49" charset="0"/>
                <a:cs typeface="Courier New" panose="02070309020205020404" pitchFamily="49" charset="0"/>
              </a:rPr>
              <a:t>ActivityLog.intensity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dirty="0" err="1">
                <a:solidFill>
                  <a:schemeClr val="bg1"/>
                </a:solidFill>
                <a:latin typeface="Courier New" panose="02070309020205020404" pitchFamily="49" charset="0"/>
                <a:cs typeface="Courier New" panose="02070309020205020404" pitchFamily="49" charset="0"/>
              </a:rPr>
              <a:t>ActivityLog.cond_workout_ID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dirty="0" err="1">
                <a:solidFill>
                  <a:schemeClr val="bg1"/>
                </a:solidFill>
                <a:latin typeface="Courier New" panose="02070309020205020404" pitchFamily="49" charset="0"/>
                <a:cs typeface="Courier New" panose="02070309020205020404" pitchFamily="49" charset="0"/>
              </a:rPr>
              <a:t>ActivtyLog.Id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dirty="0" err="1">
                <a:solidFill>
                  <a:schemeClr val="bg1"/>
                </a:solidFill>
                <a:latin typeface="Courier New" panose="02070309020205020404" pitchFamily="49" charset="0"/>
                <a:cs typeface="Courier New" panose="02070309020205020404" pitchFamily="49" charset="0"/>
              </a:rPr>
              <a:t>ActivityLog.created_date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5160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D5CE-0542-44DC-9D69-568368447B84}"/>
              </a:ext>
            </a:extLst>
          </p:cNvPr>
          <p:cNvSpPr txBox="1"/>
          <p:nvPr/>
        </p:nvSpPr>
        <p:spPr>
          <a:xfrm>
            <a:off x="12700" y="184915"/>
            <a:ext cx="12316192" cy="6463308"/>
          </a:xfrm>
          <a:prstGeom prst="rect">
            <a:avLst/>
          </a:prstGeom>
          <a:noFill/>
        </p:spPr>
        <p:txBody>
          <a:bodyPr wrap="none" rtlCol="0">
            <a:spAutoFit/>
          </a:bodyPr>
          <a:lstStyle/>
          <a:p>
            <a:r>
              <a:rPr lang="en-US" dirty="0">
                <a:solidFill>
                  <a:schemeClr val="bg1"/>
                </a:solidFill>
                <a:latin typeface="Courier New" panose="02070309020205020404" pitchFamily="49" charset="0"/>
                <a:cs typeface="Courier New" panose="02070309020205020404" pitchFamily="49" charset="0"/>
              </a:rPr>
              <a:t>CREATE PROCEDURE </a:t>
            </a:r>
            <a:r>
              <a:rPr lang="en-US" dirty="0" err="1">
                <a:solidFill>
                  <a:schemeClr val="bg1"/>
                </a:solidFill>
                <a:latin typeface="Courier New" panose="02070309020205020404" pitchFamily="49" charset="0"/>
                <a:cs typeface="Courier New" panose="02070309020205020404" pitchFamily="49" charset="0"/>
              </a:rPr>
              <a:t>dbo.GetWorkActivitiesLog</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@Id INT = 0,</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INT = 0</a:t>
            </a:r>
          </a:p>
          <a:p>
            <a:r>
              <a:rPr lang="en-US" dirty="0">
                <a:solidFill>
                  <a:schemeClr val="bg1"/>
                </a:solidFill>
                <a:latin typeface="Courier New" panose="02070309020205020404" pitchFamily="49" charset="0"/>
                <a:cs typeface="Courier New" panose="02070309020205020404" pitchFamily="49" charset="0"/>
              </a:rPr>
              <a:t>AS</a:t>
            </a:r>
          </a:p>
          <a:p>
            <a:r>
              <a:rPr lang="en-US" dirty="0">
                <a:solidFill>
                  <a:schemeClr val="bg1"/>
                </a:solidFill>
                <a:latin typeface="Courier New" panose="02070309020205020404" pitchFamily="49" charset="0"/>
                <a:cs typeface="Courier New" panose="02070309020205020404" pitchFamily="49" charset="0"/>
              </a:rPr>
              <a:t>BEGIN</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SELECT </a:t>
            </a:r>
            <a:r>
              <a:rPr lang="en-US" b="1" dirty="0">
                <a:solidFill>
                  <a:srgbClr val="F6B102"/>
                </a:solidFill>
                <a:latin typeface="Courier New" panose="02070309020205020404" pitchFamily="49" charset="0"/>
                <a:cs typeface="Courier New" panose="02070309020205020404" pitchFamily="49" charset="0"/>
              </a:rPr>
              <a:t>ActivityLog</a:t>
            </a:r>
            <a:r>
              <a:rPr lang="en-US" dirty="0">
                <a:solidFill>
                  <a:schemeClr val="bg1"/>
                </a:solidFill>
                <a:latin typeface="Courier New" panose="02070309020205020404" pitchFamily="49" charset="0"/>
                <a:cs typeface="Courier New" panose="02070309020205020404" pitchFamily="49" charset="0"/>
              </a:rPr>
              <a:t>.ID,</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.mins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.cal_burn</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Activities</a:t>
            </a:r>
            <a:r>
              <a:rPr lang="en-US" dirty="0" err="1">
                <a:solidFill>
                  <a:schemeClr val="bg1"/>
                </a:solidFill>
                <a:latin typeface="Courier New" panose="02070309020205020404" pitchFamily="49" charset="0"/>
                <a:cs typeface="Courier New" panose="02070309020205020404" pitchFamily="49" charset="0"/>
              </a:rPr>
              <a:t>.Category</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 AS </a:t>
            </a:r>
            <a:r>
              <a:rPr lang="en-US" dirty="0" err="1">
                <a:solidFill>
                  <a:schemeClr val="bg1"/>
                </a:solidFill>
                <a:latin typeface="Courier New" panose="02070309020205020404" pitchFamily="49" charset="0"/>
                <a:cs typeface="Courier New" panose="02070309020205020404" pitchFamily="49" charset="0"/>
              </a:rPr>
              <a:t>intensity_id</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FROM </a:t>
            </a:r>
            <a:r>
              <a:rPr lang="en-US" dirty="0" err="1">
                <a:solidFill>
                  <a:schemeClr val="bg1"/>
                </a:solidFill>
                <a:latin typeface="Courier New" panose="02070309020205020404" pitchFamily="49" charset="0"/>
                <a:cs typeface="Courier New" panose="02070309020205020404" pitchFamily="49" charset="0"/>
              </a:rPr>
              <a:t>HII_Mobile_Cond_Workout_Activities_Log</a:t>
            </a:r>
            <a:r>
              <a:rPr lang="en-US" dirty="0">
                <a:solidFill>
                  <a:schemeClr val="bg1"/>
                </a:solidFill>
                <a:latin typeface="Courier New" panose="02070309020205020404" pitchFamily="49" charset="0"/>
                <a:cs typeface="Courier New" panose="02070309020205020404" pitchFamily="49" charset="0"/>
              </a:rPr>
              <a:t> AS </a:t>
            </a:r>
            <a:r>
              <a:rPr lang="en-US" b="1" dirty="0" err="1">
                <a:solidFill>
                  <a:srgbClr val="F6B102"/>
                </a:solidFill>
                <a:latin typeface="Courier New" panose="02070309020205020404" pitchFamily="49" charset="0"/>
                <a:cs typeface="Courier New" panose="02070309020205020404" pitchFamily="49" charset="0"/>
              </a:rPr>
              <a:t>ActivityLog</a:t>
            </a:r>
            <a:endParaRPr lang="en-US" b="1" dirty="0">
              <a:solidFill>
                <a:srgbClr val="F6B102"/>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INNER JOIN </a:t>
            </a:r>
            <a:r>
              <a:rPr lang="en-US" dirty="0" err="1">
                <a:solidFill>
                  <a:schemeClr val="bg1"/>
                </a:solidFill>
                <a:latin typeface="Courier New" panose="02070309020205020404" pitchFamily="49" charset="0"/>
                <a:cs typeface="Courier New" panose="02070309020205020404" pitchFamily="49" charset="0"/>
              </a:rPr>
              <a:t>HII_Cond_Activities</a:t>
            </a:r>
            <a:r>
              <a:rPr lang="en-US" dirty="0">
                <a:solidFill>
                  <a:schemeClr val="bg1"/>
                </a:solidFill>
                <a:latin typeface="Courier New" panose="02070309020205020404" pitchFamily="49" charset="0"/>
                <a:cs typeface="Courier New" panose="02070309020205020404" pitchFamily="49" charset="0"/>
              </a:rPr>
              <a:t> AS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 ON a.ID =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LEFT JOIN </a:t>
            </a:r>
            <a:r>
              <a:rPr lang="en-US" dirty="0" err="1">
                <a:solidFill>
                  <a:schemeClr val="bg1"/>
                </a:solidFill>
                <a:latin typeface="Courier New" panose="02070309020205020404" pitchFamily="49" charset="0"/>
                <a:cs typeface="Courier New" panose="02070309020205020404" pitchFamily="49" charset="0"/>
              </a:rPr>
              <a:t>HII_Cond_Activities_Intensity</a:t>
            </a:r>
            <a:r>
              <a:rPr lang="en-US" dirty="0">
                <a:solidFill>
                  <a:schemeClr val="bg1"/>
                </a:solidFill>
                <a:latin typeface="Courier New" panose="02070309020205020404" pitchFamily="49" charset="0"/>
                <a:cs typeface="Courier New" panose="02070309020205020404" pitchFamily="49" charset="0"/>
              </a:rPr>
              <a:t> </a:t>
            </a:r>
            <a:r>
              <a:rPr lang="en-US" b="1" dirty="0">
                <a:solidFill>
                  <a:srgbClr val="F6B102"/>
                </a:solidFill>
                <a:latin typeface="Courier New" panose="02070309020205020404" pitchFamily="49" charset="0"/>
                <a:cs typeface="Courier New" panose="02070309020205020404" pitchFamily="49" charset="0"/>
              </a:rPr>
              <a:t>Intensity</a:t>
            </a:r>
          </a:p>
          <a:p>
            <a:r>
              <a:rPr lang="en-US" dirty="0">
                <a:solidFill>
                  <a:schemeClr val="bg1"/>
                </a:solidFill>
                <a:latin typeface="Courier New" panose="02070309020205020404" pitchFamily="49" charset="0"/>
                <a:cs typeface="Courier New" panose="02070309020205020404" pitchFamily="49" charset="0"/>
              </a:rPr>
              <a:t>         ON </a:t>
            </a:r>
            <a:r>
              <a:rPr lang="en-US" b="1" dirty="0" err="1">
                <a:solidFill>
                  <a:srgbClr val="F6B102"/>
                </a:solidFill>
                <a:latin typeface="Courier New" panose="02070309020205020404" pitchFamily="49" charset="0"/>
                <a:cs typeface="Courier New" panose="02070309020205020404" pitchFamily="49" charset="0"/>
              </a:rPr>
              <a:t>Intensity</a:t>
            </a:r>
            <a:r>
              <a:rPr lang="en-US" dirty="0" err="1">
                <a:solidFill>
                  <a:schemeClr val="bg1"/>
                </a:solidFill>
                <a:latin typeface="Courier New" panose="02070309020205020404" pitchFamily="49" charset="0"/>
                <a:cs typeface="Courier New" panose="02070309020205020404" pitchFamily="49" charset="0"/>
              </a:rPr>
              <a:t>.Activity_ID</a:t>
            </a:r>
            <a:r>
              <a:rPr lang="en-US" dirty="0">
                <a:solidFill>
                  <a:schemeClr val="bg1"/>
                </a:solidFill>
                <a:latin typeface="Courier New" panose="02070309020205020404" pitchFamily="49" charset="0"/>
                <a:cs typeface="Courier New" panose="02070309020205020404" pitchFamily="49" charset="0"/>
              </a:rPr>
              <a:t> = </a:t>
            </a:r>
            <a:r>
              <a:rPr lang="en-US" b="1" dirty="0">
                <a:solidFill>
                  <a:srgbClr val="F6B102"/>
                </a:solidFill>
                <a:latin typeface="Courier New" panose="02070309020205020404" pitchFamily="49" charset="0"/>
                <a:cs typeface="Courier New" panose="02070309020205020404" pitchFamily="49" charset="0"/>
              </a:rPr>
              <a:t>Activities</a:t>
            </a:r>
            <a:r>
              <a:rPr lang="en-US" dirty="0">
                <a:solidFill>
                  <a:schemeClr val="bg1"/>
                </a:solidFill>
                <a:latin typeface="Courier New" panose="02070309020205020404" pitchFamily="49" charset="0"/>
                <a:cs typeface="Courier New" panose="02070309020205020404" pitchFamily="49" charset="0"/>
              </a:rPr>
              <a:t>.ID AND </a:t>
            </a:r>
            <a:r>
              <a:rPr lang="en-US" b="1" dirty="0">
                <a:solidFill>
                  <a:srgbClr val="F6B102"/>
                </a:solidFill>
                <a:latin typeface="Courier New" panose="02070309020205020404" pitchFamily="49" charset="0"/>
                <a:cs typeface="Courier New" panose="02070309020205020404" pitchFamily="49" charset="0"/>
              </a:rPr>
              <a:t>Intensity</a:t>
            </a:r>
            <a:r>
              <a:rPr lang="en-US" dirty="0">
                <a:solidFill>
                  <a:schemeClr val="bg1"/>
                </a:solidFill>
                <a:latin typeface="Courier New" panose="02070309020205020404" pitchFamily="49" charset="0"/>
                <a:cs typeface="Courier New" panose="02070309020205020404" pitchFamily="49" charset="0"/>
              </a:rPr>
              <a:t>.ID=</a:t>
            </a:r>
            <a:r>
              <a:rPr lang="en-US" b="1" dirty="0" err="1">
                <a:solidFill>
                  <a:schemeClr val="bg1"/>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.intensity</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WHERE </a:t>
            </a:r>
            <a:r>
              <a:rPr lang="en-US" sz="1600"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.active</a:t>
            </a:r>
            <a:r>
              <a:rPr lang="en-US" dirty="0">
                <a:solidFill>
                  <a:schemeClr val="bg1"/>
                </a:solidFill>
                <a:latin typeface="Courier New" panose="02070309020205020404" pitchFamily="49" charset="0"/>
                <a:cs typeface="Courier New" panose="02070309020205020404" pitchFamily="49" charset="0"/>
              </a:rPr>
              <a:t>=1</a:t>
            </a:r>
          </a:p>
          <a:p>
            <a:r>
              <a:rPr lang="en-US" dirty="0">
                <a:solidFill>
                  <a:schemeClr val="bg1"/>
                </a:solidFill>
                <a:latin typeface="Courier New" panose="02070309020205020404" pitchFamily="49" charset="0"/>
                <a:cs typeface="Courier New" panose="02070309020205020404" pitchFamily="49" charset="0"/>
              </a:rPr>
              <a:t>     AND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.cond_workout_ID</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WorkoutId</a:t>
            </a:r>
            <a:r>
              <a:rPr lang="en-US" dirty="0">
                <a:solidFill>
                  <a:schemeClr val="bg1"/>
                </a:solidFill>
                <a:latin typeface="Courier New" panose="02070309020205020404" pitchFamily="49" charset="0"/>
                <a:cs typeface="Courier New" panose="02070309020205020404" pitchFamily="49" charset="0"/>
              </a:rPr>
              <a:t> OR </a:t>
            </a:r>
            <a:r>
              <a:rPr lang="en-US" b="1" dirty="0" err="1">
                <a:solidFill>
                  <a:srgbClr val="F6B102"/>
                </a:solidFill>
                <a:latin typeface="Courier New" panose="02070309020205020404" pitchFamily="49" charset="0"/>
                <a:cs typeface="Courier New" panose="02070309020205020404" pitchFamily="49" charset="0"/>
              </a:rPr>
              <a:t>ActivtyLog</a:t>
            </a:r>
            <a:r>
              <a:rPr lang="en-US" dirty="0" err="1">
                <a:solidFill>
                  <a:schemeClr val="bg1"/>
                </a:solidFill>
                <a:latin typeface="Courier New" panose="02070309020205020404" pitchFamily="49" charset="0"/>
                <a:cs typeface="Courier New" panose="02070309020205020404" pitchFamily="49" charset="0"/>
              </a:rPr>
              <a:t>.Id</a:t>
            </a:r>
            <a:r>
              <a:rPr lang="en-US" dirty="0">
                <a:solidFill>
                  <a:schemeClr val="bg1"/>
                </a:solidFill>
                <a:latin typeface="Courier New" panose="02070309020205020404" pitchFamily="49" charset="0"/>
                <a:cs typeface="Courier New" panose="02070309020205020404" pitchFamily="49" charset="0"/>
              </a:rPr>
              <a:t> = @ID)</a:t>
            </a:r>
          </a:p>
          <a:p>
            <a:r>
              <a:rPr lang="en-US" dirty="0">
                <a:solidFill>
                  <a:schemeClr val="bg1"/>
                </a:solidFill>
                <a:latin typeface="Courier New" panose="02070309020205020404" pitchFamily="49" charset="0"/>
                <a:cs typeface="Courier New" panose="02070309020205020404" pitchFamily="49" charset="0"/>
              </a:rPr>
              <a:t>   ORDER BY </a:t>
            </a:r>
            <a:r>
              <a:rPr lang="en-US" b="1" dirty="0" err="1">
                <a:solidFill>
                  <a:srgbClr val="F6B102"/>
                </a:solidFill>
                <a:latin typeface="Courier New" panose="02070309020205020404" pitchFamily="49" charset="0"/>
                <a:cs typeface="Courier New" panose="02070309020205020404" pitchFamily="49" charset="0"/>
              </a:rPr>
              <a:t>ActivityLog</a:t>
            </a:r>
            <a:r>
              <a:rPr lang="en-US" dirty="0" err="1">
                <a:solidFill>
                  <a:schemeClr val="bg1"/>
                </a:solidFill>
                <a:latin typeface="Courier New" panose="02070309020205020404" pitchFamily="49" charset="0"/>
                <a:cs typeface="Courier New" panose="02070309020205020404" pitchFamily="49" charset="0"/>
              </a:rPr>
              <a:t>.created_date</a:t>
            </a:r>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9205184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Encoded Names</a:t>
            </a:r>
          </a:p>
        </p:txBody>
      </p:sp>
      <p:sp>
        <p:nvSpPr>
          <p:cNvPr id="4" name="TextBox 3">
            <a:extLst>
              <a:ext uri="{FF2B5EF4-FFF2-40B4-BE49-F238E27FC236}">
                <a16:creationId xmlns:a16="http://schemas.microsoft.com/office/drawing/2014/main" id="{F6986A06-F798-4BC7-B37C-B3692703E41E}"/>
              </a:ext>
            </a:extLst>
          </p:cNvPr>
          <p:cNvSpPr txBox="1"/>
          <p:nvPr/>
        </p:nvSpPr>
        <p:spPr>
          <a:xfrm>
            <a:off x="2132566" y="4199053"/>
            <a:ext cx="2403607" cy="769441"/>
          </a:xfrm>
          <a:prstGeom prst="rect">
            <a:avLst/>
          </a:prstGeom>
          <a:noFill/>
        </p:spPr>
        <p:txBody>
          <a:bodyPr wrap="none" rtlCol="0">
            <a:spAutoFit/>
          </a:bodyPr>
          <a:lstStyle/>
          <a:p>
            <a:r>
              <a:rPr lang="en-US" sz="4400" dirty="0" err="1">
                <a:solidFill>
                  <a:schemeClr val="bg1"/>
                </a:solidFill>
              </a:rPr>
              <a:t>intRepeat</a:t>
            </a:r>
            <a:endParaRPr lang="en-US" sz="4400" dirty="0">
              <a:solidFill>
                <a:schemeClr val="bg1"/>
              </a:solidFill>
            </a:endParaRPr>
          </a:p>
        </p:txBody>
      </p:sp>
      <p:sp>
        <p:nvSpPr>
          <p:cNvPr id="5" name="TextBox 4">
            <a:extLst>
              <a:ext uri="{FF2B5EF4-FFF2-40B4-BE49-F238E27FC236}">
                <a16:creationId xmlns:a16="http://schemas.microsoft.com/office/drawing/2014/main" id="{E857C1DC-D2DB-4199-ACA5-47A589279958}"/>
              </a:ext>
            </a:extLst>
          </p:cNvPr>
          <p:cNvSpPr txBox="1"/>
          <p:nvPr/>
        </p:nvSpPr>
        <p:spPr>
          <a:xfrm>
            <a:off x="7340600" y="4199053"/>
            <a:ext cx="3063339" cy="769441"/>
          </a:xfrm>
          <a:prstGeom prst="rect">
            <a:avLst/>
          </a:prstGeom>
          <a:noFill/>
        </p:spPr>
        <p:txBody>
          <a:bodyPr wrap="none" rtlCol="0">
            <a:spAutoFit/>
          </a:bodyPr>
          <a:lstStyle/>
          <a:p>
            <a:r>
              <a:rPr lang="en-US" sz="4400" dirty="0" err="1">
                <a:solidFill>
                  <a:schemeClr val="bg1"/>
                </a:solidFill>
              </a:rPr>
              <a:t>repeatCount</a:t>
            </a:r>
            <a:endParaRPr lang="en-US" sz="4400" dirty="0">
              <a:solidFill>
                <a:schemeClr val="bg1"/>
              </a:solidFill>
            </a:endParaRPr>
          </a:p>
        </p:txBody>
      </p:sp>
    </p:spTree>
    <p:extLst>
      <p:ext uri="{BB962C8B-B14F-4D97-AF65-F5344CB8AC3E}">
        <p14:creationId xmlns:p14="http://schemas.microsoft.com/office/powerpoint/2010/main" val="8895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Names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 Not Describing Side-Effects</a:t>
            </a:r>
          </a:p>
        </p:txBody>
      </p:sp>
      <p:sp>
        <p:nvSpPr>
          <p:cNvPr id="6" name="TextBox 5">
            <a:extLst>
              <a:ext uri="{FF2B5EF4-FFF2-40B4-BE49-F238E27FC236}">
                <a16:creationId xmlns:a16="http://schemas.microsoft.com/office/drawing/2014/main" id="{6BFA4151-FE8B-4D4F-AED7-EAF9C0234E4F}"/>
              </a:ext>
            </a:extLst>
          </p:cNvPr>
          <p:cNvSpPr txBox="1"/>
          <p:nvPr/>
        </p:nvSpPr>
        <p:spPr>
          <a:xfrm>
            <a:off x="3804137" y="3675445"/>
            <a:ext cx="4827860"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GetFoo</a:t>
            </a:r>
            <a:r>
              <a:rPr lang="en-US" sz="4000" dirty="0">
                <a:solidFill>
                  <a:schemeClr val="bg1"/>
                </a:solidFill>
              </a:rPr>
              <a:t>() { }</a:t>
            </a:r>
          </a:p>
        </p:txBody>
      </p:sp>
      <p:sp>
        <p:nvSpPr>
          <p:cNvPr id="7" name="TextBox 6">
            <a:extLst>
              <a:ext uri="{FF2B5EF4-FFF2-40B4-BE49-F238E27FC236}">
                <a16:creationId xmlns:a16="http://schemas.microsoft.com/office/drawing/2014/main" id="{6B582B1A-BA23-4C8B-AB63-9E57D0FE5BFD}"/>
              </a:ext>
            </a:extLst>
          </p:cNvPr>
          <p:cNvSpPr txBox="1"/>
          <p:nvPr/>
        </p:nvSpPr>
        <p:spPr>
          <a:xfrm>
            <a:off x="2582890" y="4426964"/>
            <a:ext cx="7026219" cy="707886"/>
          </a:xfrm>
          <a:prstGeom prst="rect">
            <a:avLst/>
          </a:prstGeom>
          <a:noFill/>
        </p:spPr>
        <p:txBody>
          <a:bodyPr wrap="none" rtlCol="0">
            <a:spAutoFit/>
          </a:bodyPr>
          <a:lstStyle/>
          <a:p>
            <a:r>
              <a:rPr lang="en-US" sz="4000" dirty="0">
                <a:solidFill>
                  <a:schemeClr val="bg1"/>
                </a:solidFill>
              </a:rPr>
              <a:t>public Foo </a:t>
            </a:r>
            <a:r>
              <a:rPr lang="en-US" sz="4000" dirty="0" err="1">
                <a:solidFill>
                  <a:schemeClr val="bg1"/>
                </a:solidFill>
              </a:rPr>
              <a:t>CreateAndGetFoo</a:t>
            </a:r>
            <a:r>
              <a:rPr lang="en-US" sz="4000" dirty="0">
                <a:solidFill>
                  <a:schemeClr val="bg1"/>
                </a:solidFill>
              </a:rPr>
              <a:t>() { }</a:t>
            </a:r>
          </a:p>
        </p:txBody>
      </p:sp>
      <p:sp>
        <p:nvSpPr>
          <p:cNvPr id="8" name="TextBox 7">
            <a:extLst>
              <a:ext uri="{FF2B5EF4-FFF2-40B4-BE49-F238E27FC236}">
                <a16:creationId xmlns:a16="http://schemas.microsoft.com/office/drawing/2014/main" id="{125FE7A4-A096-456A-B7C9-E558FF0C51FC}"/>
              </a:ext>
            </a:extLst>
          </p:cNvPr>
          <p:cNvSpPr txBox="1"/>
          <p:nvPr/>
        </p:nvSpPr>
        <p:spPr>
          <a:xfrm>
            <a:off x="3701721" y="5178483"/>
            <a:ext cx="4788555" cy="707886"/>
          </a:xfrm>
          <a:prstGeom prst="rect">
            <a:avLst/>
          </a:prstGeom>
          <a:noFill/>
        </p:spPr>
        <p:txBody>
          <a:bodyPr wrap="none" rtlCol="0">
            <a:spAutoFit/>
          </a:bodyPr>
          <a:lstStyle/>
          <a:p>
            <a:r>
              <a:rPr lang="en-US" sz="4000" dirty="0">
                <a:solidFill>
                  <a:schemeClr val="bg1"/>
                </a:solidFill>
              </a:rPr>
              <a:t>public Foo Create () { }</a:t>
            </a:r>
          </a:p>
        </p:txBody>
      </p:sp>
    </p:spTree>
    <p:extLst>
      <p:ext uri="{BB962C8B-B14F-4D97-AF65-F5344CB8AC3E}">
        <p14:creationId xmlns:p14="http://schemas.microsoft.com/office/powerpoint/2010/main" val="198524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Tests</a:t>
            </a:r>
          </a:p>
        </p:txBody>
      </p:sp>
    </p:spTree>
    <p:extLst>
      <p:ext uri="{BB962C8B-B14F-4D97-AF65-F5344CB8AC3E}">
        <p14:creationId xmlns:p14="http://schemas.microsoft.com/office/powerpoint/2010/main" val="25718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Using a Test Coverage Tool</a:t>
            </a:r>
          </a:p>
        </p:txBody>
      </p:sp>
    </p:spTree>
    <p:extLst>
      <p:ext uri="{BB962C8B-B14F-4D97-AF65-F5344CB8AC3E}">
        <p14:creationId xmlns:p14="http://schemas.microsoft.com/office/powerpoint/2010/main" val="2307928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Skipping Trivial Tests</a:t>
            </a:r>
          </a:p>
        </p:txBody>
      </p:sp>
    </p:spTree>
    <p:extLst>
      <p:ext uri="{BB962C8B-B14F-4D97-AF65-F5344CB8AC3E}">
        <p14:creationId xmlns:p14="http://schemas.microsoft.com/office/powerpoint/2010/main" val="273687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A64D5B8E-9F7B-48A8-B9E1-208D88AA1FF9}"/>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348433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Not Testing Boundary Conditions</a:t>
            </a:r>
          </a:p>
        </p:txBody>
      </p:sp>
    </p:spTree>
    <p:extLst>
      <p:ext uri="{BB962C8B-B14F-4D97-AF65-F5344CB8AC3E}">
        <p14:creationId xmlns:p14="http://schemas.microsoft.com/office/powerpoint/2010/main" val="9667727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Exhaustively Test Near Bugs</a:t>
            </a:r>
          </a:p>
        </p:txBody>
      </p:sp>
    </p:spTree>
    <p:extLst>
      <p:ext uri="{BB962C8B-B14F-4D97-AF65-F5344CB8AC3E}">
        <p14:creationId xmlns:p14="http://schemas.microsoft.com/office/powerpoint/2010/main" val="3230078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Tests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Should be Fast</a:t>
            </a:r>
          </a:p>
        </p:txBody>
      </p:sp>
    </p:spTree>
    <p:extLst>
      <p:ext uri="{BB962C8B-B14F-4D97-AF65-F5344CB8AC3E}">
        <p14:creationId xmlns:p14="http://schemas.microsoft.com/office/powerpoint/2010/main" val="32084073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4BB4-4170-4A14-9FF9-B915713BC68A}"/>
              </a:ext>
            </a:extLst>
          </p:cNvPr>
          <p:cNvSpPr>
            <a:spLocks noGrp="1"/>
          </p:cNvSpPr>
          <p:nvPr>
            <p:ph type="title"/>
          </p:nvPr>
        </p:nvSpPr>
        <p:spPr/>
        <p:txBody>
          <a:bodyPr/>
          <a:lstStyle/>
          <a:p>
            <a:r>
              <a:rPr lang="en-US" dirty="0"/>
              <a:t>Getting More</a:t>
            </a:r>
          </a:p>
        </p:txBody>
      </p:sp>
      <p:sp>
        <p:nvSpPr>
          <p:cNvPr id="3" name="Text Placeholder 2">
            <a:extLst>
              <a:ext uri="{FF2B5EF4-FFF2-40B4-BE49-F238E27FC236}">
                <a16:creationId xmlns:a16="http://schemas.microsoft.com/office/drawing/2014/main" id="{764BF3B3-342D-4782-B602-ED24F10C818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5636646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Books</a:t>
            </a:r>
          </a:p>
        </p:txBody>
      </p:sp>
      <p:pic>
        <p:nvPicPr>
          <p:cNvPr id="4" name="Picture 3">
            <a:extLst>
              <a:ext uri="{FF2B5EF4-FFF2-40B4-BE49-F238E27FC236}">
                <a16:creationId xmlns:a16="http://schemas.microsoft.com/office/drawing/2014/main" id="{4295F6C0-1C9A-45F5-A23F-33D0F049E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041" y="120765"/>
            <a:ext cx="2372679" cy="3139845"/>
          </a:xfrm>
          <a:prstGeom prst="rect">
            <a:avLst/>
          </a:prstGeom>
        </p:spPr>
      </p:pic>
      <p:pic>
        <p:nvPicPr>
          <p:cNvPr id="5" name="Picture 4">
            <a:extLst>
              <a:ext uri="{FF2B5EF4-FFF2-40B4-BE49-F238E27FC236}">
                <a16:creationId xmlns:a16="http://schemas.microsoft.com/office/drawing/2014/main" id="{289CE277-C691-454B-9BB6-5C3AD3817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0765"/>
            <a:ext cx="2387702" cy="3139845"/>
          </a:xfrm>
          <a:prstGeom prst="rect">
            <a:avLst/>
          </a:prstGeom>
        </p:spPr>
      </p:pic>
      <p:pic>
        <p:nvPicPr>
          <p:cNvPr id="6" name="Picture 5">
            <a:extLst>
              <a:ext uri="{FF2B5EF4-FFF2-40B4-BE49-F238E27FC236}">
                <a16:creationId xmlns:a16="http://schemas.microsoft.com/office/drawing/2014/main" id="{7FCDDAA0-ED76-4BAD-83A9-D46452D3E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981" y="120765"/>
            <a:ext cx="2363885" cy="3139845"/>
          </a:xfrm>
          <a:prstGeom prst="rect">
            <a:avLst/>
          </a:prstGeom>
        </p:spPr>
      </p:pic>
      <p:pic>
        <p:nvPicPr>
          <p:cNvPr id="7" name="Picture 6">
            <a:extLst>
              <a:ext uri="{FF2B5EF4-FFF2-40B4-BE49-F238E27FC236}">
                <a16:creationId xmlns:a16="http://schemas.microsoft.com/office/drawing/2014/main" id="{B0A8D338-7732-4CEF-8B0F-A5ECCE169B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887" y="3487626"/>
            <a:ext cx="2369833" cy="3139845"/>
          </a:xfrm>
          <a:prstGeom prst="rect">
            <a:avLst/>
          </a:prstGeom>
        </p:spPr>
      </p:pic>
      <p:pic>
        <p:nvPicPr>
          <p:cNvPr id="8" name="Picture 7">
            <a:extLst>
              <a:ext uri="{FF2B5EF4-FFF2-40B4-BE49-F238E27FC236}">
                <a16:creationId xmlns:a16="http://schemas.microsoft.com/office/drawing/2014/main" id="{7CE16F52-C5B9-40BC-92BB-003522B468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3487626"/>
            <a:ext cx="2387702" cy="3140807"/>
          </a:xfrm>
          <a:prstGeom prst="rect">
            <a:avLst/>
          </a:prstGeom>
        </p:spPr>
      </p:pic>
      <p:pic>
        <p:nvPicPr>
          <p:cNvPr id="10" name="Picture 9">
            <a:extLst>
              <a:ext uri="{FF2B5EF4-FFF2-40B4-BE49-F238E27FC236}">
                <a16:creationId xmlns:a16="http://schemas.microsoft.com/office/drawing/2014/main" id="{AEB62EF4-BF6E-4255-B797-20623C494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8981" y="3487626"/>
            <a:ext cx="2379271" cy="3140807"/>
          </a:xfrm>
          <a:prstGeom prst="rect">
            <a:avLst/>
          </a:prstGeom>
        </p:spPr>
      </p:pic>
    </p:spTree>
    <p:extLst>
      <p:ext uri="{BB962C8B-B14F-4D97-AF65-F5344CB8AC3E}">
        <p14:creationId xmlns:p14="http://schemas.microsoft.com/office/powerpoint/2010/main" val="303911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2912-DEB5-4A4D-B368-DCCEAF0E5F07}"/>
              </a:ext>
            </a:extLst>
          </p:cNvPr>
          <p:cNvSpPr>
            <a:spLocks noGrp="1"/>
          </p:cNvSpPr>
          <p:nvPr>
            <p:ph type="title"/>
          </p:nvPr>
        </p:nvSpPr>
        <p:spPr/>
        <p:txBody>
          <a:bodyPr/>
          <a:lstStyle/>
          <a:p>
            <a:r>
              <a:rPr lang="en-US" dirty="0"/>
              <a:t>Podcasts</a:t>
            </a:r>
          </a:p>
        </p:txBody>
      </p:sp>
      <p:pic>
        <p:nvPicPr>
          <p:cNvPr id="5" name="Picture 4">
            <a:extLst>
              <a:ext uri="{FF2B5EF4-FFF2-40B4-BE49-F238E27FC236}">
                <a16:creationId xmlns:a16="http://schemas.microsoft.com/office/drawing/2014/main" id="{DDDBC5FB-E9F2-4150-9C4D-F624D5490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229" y="1320028"/>
            <a:ext cx="2328877" cy="2328877"/>
          </a:xfrm>
          <a:prstGeom prst="rect">
            <a:avLst/>
          </a:prstGeom>
        </p:spPr>
      </p:pic>
      <p:pic>
        <p:nvPicPr>
          <p:cNvPr id="7" name="Picture 6">
            <a:extLst>
              <a:ext uri="{FF2B5EF4-FFF2-40B4-BE49-F238E27FC236}">
                <a16:creationId xmlns:a16="http://schemas.microsoft.com/office/drawing/2014/main" id="{8C84DDA1-25FB-4487-BCB8-EF0EFDAB6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230" y="3915162"/>
            <a:ext cx="2328879" cy="2328878"/>
          </a:xfrm>
          <a:prstGeom prst="rect">
            <a:avLst/>
          </a:prstGeom>
        </p:spPr>
      </p:pic>
      <p:pic>
        <p:nvPicPr>
          <p:cNvPr id="8" name="Picture 7">
            <a:extLst>
              <a:ext uri="{FF2B5EF4-FFF2-40B4-BE49-F238E27FC236}">
                <a16:creationId xmlns:a16="http://schemas.microsoft.com/office/drawing/2014/main" id="{9AE0EE6A-99E0-4DFE-A8CA-CCC06ED39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496" y="1333902"/>
            <a:ext cx="2328877" cy="2328877"/>
          </a:xfrm>
          <a:prstGeom prst="rect">
            <a:avLst/>
          </a:prstGeom>
        </p:spPr>
      </p:pic>
      <p:pic>
        <p:nvPicPr>
          <p:cNvPr id="9" name="Picture 8">
            <a:extLst>
              <a:ext uri="{FF2B5EF4-FFF2-40B4-BE49-F238E27FC236}">
                <a16:creationId xmlns:a16="http://schemas.microsoft.com/office/drawing/2014/main" id="{278EAD13-4B14-4B1C-A6D1-D4378C212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5100" y="3915162"/>
            <a:ext cx="2328878" cy="2321550"/>
          </a:xfrm>
          <a:prstGeom prst="rect">
            <a:avLst/>
          </a:prstGeom>
        </p:spPr>
      </p:pic>
      <p:pic>
        <p:nvPicPr>
          <p:cNvPr id="10" name="Picture 9">
            <a:extLst>
              <a:ext uri="{FF2B5EF4-FFF2-40B4-BE49-F238E27FC236}">
                <a16:creationId xmlns:a16="http://schemas.microsoft.com/office/drawing/2014/main" id="{FD2F6240-DB69-4C8A-B827-2F10851842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5100" y="1333902"/>
            <a:ext cx="2328877" cy="2328877"/>
          </a:xfrm>
          <a:prstGeom prst="rect">
            <a:avLst/>
          </a:prstGeom>
        </p:spPr>
      </p:pic>
    </p:spTree>
    <p:extLst>
      <p:ext uri="{BB962C8B-B14F-4D97-AF65-F5344CB8AC3E}">
        <p14:creationId xmlns:p14="http://schemas.microsoft.com/office/powerpoint/2010/main" val="509579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B06A-23D4-43A5-862F-75A8A43E29A2}"/>
              </a:ext>
            </a:extLst>
          </p:cNvPr>
          <p:cNvSpPr>
            <a:spLocks noGrp="1"/>
          </p:cNvSpPr>
          <p:nvPr>
            <p:ph type="title"/>
          </p:nvPr>
        </p:nvSpPr>
        <p:spPr/>
        <p:txBody>
          <a:bodyPr/>
          <a:lstStyle/>
          <a:p>
            <a:r>
              <a:rPr lang="en-US" dirty="0"/>
              <a:t>Live Coding</a:t>
            </a:r>
          </a:p>
        </p:txBody>
      </p:sp>
      <p:pic>
        <p:nvPicPr>
          <p:cNvPr id="20" name="Picture 19">
            <a:extLst>
              <a:ext uri="{FF2B5EF4-FFF2-40B4-BE49-F238E27FC236}">
                <a16:creationId xmlns:a16="http://schemas.microsoft.com/office/drawing/2014/main" id="{20E88BF8-B141-4A9E-872D-AC6E32CA6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859" y="3319903"/>
            <a:ext cx="3448281" cy="962718"/>
          </a:xfrm>
          <a:prstGeom prst="rect">
            <a:avLst/>
          </a:prstGeom>
        </p:spPr>
      </p:pic>
      <p:grpSp>
        <p:nvGrpSpPr>
          <p:cNvPr id="34" name="Group 33">
            <a:extLst>
              <a:ext uri="{FF2B5EF4-FFF2-40B4-BE49-F238E27FC236}">
                <a16:creationId xmlns:a16="http://schemas.microsoft.com/office/drawing/2014/main" id="{8816A109-49B4-4A5F-9778-FB31D5FF88F2}"/>
              </a:ext>
            </a:extLst>
          </p:cNvPr>
          <p:cNvGrpSpPr/>
          <p:nvPr/>
        </p:nvGrpSpPr>
        <p:grpSpPr>
          <a:xfrm>
            <a:off x="1515826" y="1520778"/>
            <a:ext cx="2056269" cy="1810737"/>
            <a:chOff x="1515826" y="1520778"/>
            <a:chExt cx="2056269" cy="1810737"/>
          </a:xfrm>
        </p:grpSpPr>
        <p:pic>
          <p:nvPicPr>
            <p:cNvPr id="16" name="Picture 15">
              <a:extLst>
                <a:ext uri="{FF2B5EF4-FFF2-40B4-BE49-F238E27FC236}">
                  <a16:creationId xmlns:a16="http://schemas.microsoft.com/office/drawing/2014/main" id="{56F11073-99EB-44CE-9EB8-6E4128AEC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854" y="1520778"/>
              <a:ext cx="1006214" cy="1006214"/>
            </a:xfrm>
            <a:prstGeom prst="rect">
              <a:avLst/>
            </a:prstGeom>
          </p:spPr>
        </p:pic>
        <p:sp>
          <p:nvSpPr>
            <p:cNvPr id="25" name="TextBox 24">
              <a:extLst>
                <a:ext uri="{FF2B5EF4-FFF2-40B4-BE49-F238E27FC236}">
                  <a16:creationId xmlns:a16="http://schemas.microsoft.com/office/drawing/2014/main" id="{2848742D-95BB-4D87-BAB4-B13B6E584DC4}"/>
                </a:ext>
              </a:extLst>
            </p:cNvPr>
            <p:cNvSpPr txBox="1"/>
            <p:nvPr/>
          </p:nvSpPr>
          <p:spPr>
            <a:xfrm>
              <a:off x="1515826" y="2685184"/>
              <a:ext cx="2056269" cy="646331"/>
            </a:xfrm>
            <a:prstGeom prst="rect">
              <a:avLst/>
            </a:prstGeom>
            <a:noFill/>
          </p:spPr>
          <p:txBody>
            <a:bodyPr wrap="none" rtlCol="0">
              <a:spAutoFit/>
            </a:bodyPr>
            <a:lstStyle/>
            <a:p>
              <a:pPr algn="ctr"/>
              <a:r>
                <a:rPr lang="en-US" dirty="0" err="1">
                  <a:solidFill>
                    <a:schemeClr val="bg1"/>
                  </a:solidFill>
                </a:rPr>
                <a:t>MicrosoftDeveloper</a:t>
              </a:r>
              <a:endParaRPr lang="en-US" dirty="0">
                <a:solidFill>
                  <a:schemeClr val="bg1"/>
                </a:solidFill>
              </a:endParaRPr>
            </a:p>
            <a:p>
              <a:pPr algn="ctr"/>
              <a:r>
                <a:rPr lang="en-US" dirty="0" err="1">
                  <a:solidFill>
                    <a:schemeClr val="bg1"/>
                  </a:solidFill>
                </a:rPr>
                <a:t>VlsualStudio</a:t>
              </a:r>
              <a:endParaRPr lang="en-US" dirty="0">
                <a:solidFill>
                  <a:schemeClr val="bg1"/>
                </a:solidFill>
              </a:endParaRPr>
            </a:p>
          </p:txBody>
        </p:sp>
      </p:grpSp>
      <p:grpSp>
        <p:nvGrpSpPr>
          <p:cNvPr id="35" name="Group 34">
            <a:extLst>
              <a:ext uri="{FF2B5EF4-FFF2-40B4-BE49-F238E27FC236}">
                <a16:creationId xmlns:a16="http://schemas.microsoft.com/office/drawing/2014/main" id="{BE7086EC-FD4B-4143-9997-C03CABBDF3CD}"/>
              </a:ext>
            </a:extLst>
          </p:cNvPr>
          <p:cNvGrpSpPr/>
          <p:nvPr/>
        </p:nvGrpSpPr>
        <p:grpSpPr>
          <a:xfrm>
            <a:off x="5579320" y="1547958"/>
            <a:ext cx="1033360" cy="1503203"/>
            <a:chOff x="5579320" y="1547958"/>
            <a:chExt cx="1033360" cy="1503203"/>
          </a:xfrm>
        </p:grpSpPr>
        <p:pic>
          <p:nvPicPr>
            <p:cNvPr id="24" name="Picture 23">
              <a:extLst>
                <a:ext uri="{FF2B5EF4-FFF2-40B4-BE49-F238E27FC236}">
                  <a16:creationId xmlns:a16="http://schemas.microsoft.com/office/drawing/2014/main" id="{8EBB5B1A-2BC5-49BA-9D45-DE46B1E66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2893" y="1547958"/>
              <a:ext cx="1006214" cy="1006214"/>
            </a:xfrm>
            <a:prstGeom prst="rect">
              <a:avLst/>
            </a:prstGeom>
          </p:spPr>
        </p:pic>
        <p:sp>
          <p:nvSpPr>
            <p:cNvPr id="26" name="TextBox 25">
              <a:extLst>
                <a:ext uri="{FF2B5EF4-FFF2-40B4-BE49-F238E27FC236}">
                  <a16:creationId xmlns:a16="http://schemas.microsoft.com/office/drawing/2014/main" id="{20A483F0-F1A9-4B7D-94EA-3B2A5B2C1772}"/>
                </a:ext>
              </a:extLst>
            </p:cNvPr>
            <p:cNvSpPr txBox="1"/>
            <p:nvPr/>
          </p:nvSpPr>
          <p:spPr>
            <a:xfrm>
              <a:off x="5579320" y="2681829"/>
              <a:ext cx="1033360" cy="369332"/>
            </a:xfrm>
            <a:prstGeom prst="rect">
              <a:avLst/>
            </a:prstGeom>
            <a:noFill/>
          </p:spPr>
          <p:txBody>
            <a:bodyPr wrap="none" rtlCol="0">
              <a:spAutoFit/>
            </a:bodyPr>
            <a:lstStyle/>
            <a:p>
              <a:pPr algn="ctr"/>
              <a:r>
                <a:rPr lang="en-US" dirty="0">
                  <a:solidFill>
                    <a:schemeClr val="bg1"/>
                  </a:solidFill>
                </a:rPr>
                <a:t>425show</a:t>
              </a:r>
            </a:p>
          </p:txBody>
        </p:sp>
      </p:grpSp>
      <p:grpSp>
        <p:nvGrpSpPr>
          <p:cNvPr id="36" name="Group 35">
            <a:extLst>
              <a:ext uri="{FF2B5EF4-FFF2-40B4-BE49-F238E27FC236}">
                <a16:creationId xmlns:a16="http://schemas.microsoft.com/office/drawing/2014/main" id="{0CE7620D-246C-4F90-9286-65DE781574D9}"/>
              </a:ext>
            </a:extLst>
          </p:cNvPr>
          <p:cNvGrpSpPr/>
          <p:nvPr/>
        </p:nvGrpSpPr>
        <p:grpSpPr>
          <a:xfrm>
            <a:off x="9566210" y="1531574"/>
            <a:ext cx="1169872" cy="1479351"/>
            <a:chOff x="9566210" y="1531574"/>
            <a:chExt cx="1169872" cy="1479351"/>
          </a:xfrm>
        </p:grpSpPr>
        <p:pic>
          <p:nvPicPr>
            <p:cNvPr id="10" name="Picture 9">
              <a:extLst>
                <a:ext uri="{FF2B5EF4-FFF2-40B4-BE49-F238E27FC236}">
                  <a16:creationId xmlns:a16="http://schemas.microsoft.com/office/drawing/2014/main" id="{EBB893CF-192B-4C91-951D-FBDD00DD4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8039" y="1531574"/>
              <a:ext cx="1006214" cy="1006214"/>
            </a:xfrm>
            <a:prstGeom prst="rect">
              <a:avLst/>
            </a:prstGeom>
          </p:spPr>
        </p:pic>
        <p:sp>
          <p:nvSpPr>
            <p:cNvPr id="27" name="TextBox 26">
              <a:extLst>
                <a:ext uri="{FF2B5EF4-FFF2-40B4-BE49-F238E27FC236}">
                  <a16:creationId xmlns:a16="http://schemas.microsoft.com/office/drawing/2014/main" id="{07C4D6BE-87F6-4739-8073-B1DFA229B347}"/>
                </a:ext>
              </a:extLst>
            </p:cNvPr>
            <p:cNvSpPr txBox="1"/>
            <p:nvPr/>
          </p:nvSpPr>
          <p:spPr>
            <a:xfrm>
              <a:off x="9566210" y="2641593"/>
              <a:ext cx="1169872" cy="369332"/>
            </a:xfrm>
            <a:prstGeom prst="rect">
              <a:avLst/>
            </a:prstGeom>
            <a:noFill/>
          </p:spPr>
          <p:txBody>
            <a:bodyPr wrap="none" rtlCol="0">
              <a:spAutoFit/>
            </a:bodyPr>
            <a:lstStyle/>
            <a:p>
              <a:pPr algn="ctr"/>
              <a:r>
                <a:rPr lang="en-US" dirty="0" err="1">
                  <a:solidFill>
                    <a:schemeClr val="bg1"/>
                  </a:solidFill>
                </a:rPr>
                <a:t>CodeItLive</a:t>
              </a:r>
              <a:endParaRPr lang="en-US" dirty="0">
                <a:solidFill>
                  <a:schemeClr val="bg1"/>
                </a:solidFill>
              </a:endParaRPr>
            </a:p>
          </p:txBody>
        </p:sp>
      </p:grpSp>
      <p:grpSp>
        <p:nvGrpSpPr>
          <p:cNvPr id="37" name="Group 36">
            <a:extLst>
              <a:ext uri="{FF2B5EF4-FFF2-40B4-BE49-F238E27FC236}">
                <a16:creationId xmlns:a16="http://schemas.microsoft.com/office/drawing/2014/main" id="{3281F3D2-D224-4A70-9E72-A40335DF437E}"/>
              </a:ext>
            </a:extLst>
          </p:cNvPr>
          <p:cNvGrpSpPr/>
          <p:nvPr/>
        </p:nvGrpSpPr>
        <p:grpSpPr>
          <a:xfrm>
            <a:off x="211877" y="4808034"/>
            <a:ext cx="962719" cy="1332050"/>
            <a:chOff x="211877" y="4808034"/>
            <a:chExt cx="962719" cy="1332050"/>
          </a:xfrm>
        </p:grpSpPr>
        <p:pic>
          <p:nvPicPr>
            <p:cNvPr id="4" name="Picture 3">
              <a:extLst>
                <a:ext uri="{FF2B5EF4-FFF2-40B4-BE49-F238E27FC236}">
                  <a16:creationId xmlns:a16="http://schemas.microsoft.com/office/drawing/2014/main" id="{9CE09BD7-C9EB-4CEA-AF33-67D50DC4F0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877" y="4808034"/>
              <a:ext cx="962719" cy="962719"/>
            </a:xfrm>
            <a:prstGeom prst="rect">
              <a:avLst/>
            </a:prstGeom>
          </p:spPr>
        </p:pic>
        <p:sp>
          <p:nvSpPr>
            <p:cNvPr id="28" name="TextBox 27">
              <a:extLst>
                <a:ext uri="{FF2B5EF4-FFF2-40B4-BE49-F238E27FC236}">
                  <a16:creationId xmlns:a16="http://schemas.microsoft.com/office/drawing/2014/main" id="{533D5875-F7CA-43A5-AB58-B53A95042E85}"/>
                </a:ext>
              </a:extLst>
            </p:cNvPr>
            <p:cNvSpPr txBox="1"/>
            <p:nvPr/>
          </p:nvSpPr>
          <p:spPr>
            <a:xfrm>
              <a:off x="293094" y="5770752"/>
              <a:ext cx="800284" cy="369332"/>
            </a:xfrm>
            <a:prstGeom prst="rect">
              <a:avLst/>
            </a:prstGeom>
            <a:noFill/>
          </p:spPr>
          <p:txBody>
            <a:bodyPr wrap="none" rtlCol="0">
              <a:spAutoFit/>
            </a:bodyPr>
            <a:lstStyle/>
            <a:p>
              <a:r>
                <a:rPr lang="en-US" dirty="0" err="1">
                  <a:solidFill>
                    <a:schemeClr val="bg1"/>
                  </a:solidFill>
                </a:rPr>
                <a:t>ardalis</a:t>
              </a:r>
              <a:endParaRPr lang="en-US" dirty="0">
                <a:solidFill>
                  <a:schemeClr val="bg1"/>
                </a:solidFill>
              </a:endParaRPr>
            </a:p>
          </p:txBody>
        </p:sp>
      </p:grpSp>
      <p:grpSp>
        <p:nvGrpSpPr>
          <p:cNvPr id="38" name="Group 37">
            <a:extLst>
              <a:ext uri="{FF2B5EF4-FFF2-40B4-BE49-F238E27FC236}">
                <a16:creationId xmlns:a16="http://schemas.microsoft.com/office/drawing/2014/main" id="{98077E2B-A882-4BE9-BCB5-B3B180BF58CA}"/>
              </a:ext>
            </a:extLst>
          </p:cNvPr>
          <p:cNvGrpSpPr/>
          <p:nvPr/>
        </p:nvGrpSpPr>
        <p:grpSpPr>
          <a:xfrm>
            <a:off x="2268391" y="4808033"/>
            <a:ext cx="1002390" cy="1332051"/>
            <a:chOff x="2268391" y="4808033"/>
            <a:chExt cx="1002390" cy="1332051"/>
          </a:xfrm>
        </p:grpSpPr>
        <p:pic>
          <p:nvPicPr>
            <p:cNvPr id="8" name="Picture 7">
              <a:extLst>
                <a:ext uri="{FF2B5EF4-FFF2-40B4-BE49-F238E27FC236}">
                  <a16:creationId xmlns:a16="http://schemas.microsoft.com/office/drawing/2014/main" id="{2B0A61A8-E798-482B-BDD9-015D7E3D46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8227" y="4808033"/>
              <a:ext cx="962719" cy="962719"/>
            </a:xfrm>
            <a:prstGeom prst="rect">
              <a:avLst/>
            </a:prstGeom>
          </p:spPr>
        </p:pic>
        <p:sp>
          <p:nvSpPr>
            <p:cNvPr id="29" name="TextBox 28">
              <a:extLst>
                <a:ext uri="{FF2B5EF4-FFF2-40B4-BE49-F238E27FC236}">
                  <a16:creationId xmlns:a16="http://schemas.microsoft.com/office/drawing/2014/main" id="{A0293BA4-5F63-4EC6-8650-1173211052FB}"/>
                </a:ext>
              </a:extLst>
            </p:cNvPr>
            <p:cNvSpPr txBox="1"/>
            <p:nvPr/>
          </p:nvSpPr>
          <p:spPr>
            <a:xfrm>
              <a:off x="2268391" y="5770752"/>
              <a:ext cx="1002390" cy="369332"/>
            </a:xfrm>
            <a:prstGeom prst="rect">
              <a:avLst/>
            </a:prstGeom>
            <a:noFill/>
          </p:spPr>
          <p:txBody>
            <a:bodyPr wrap="none" rtlCol="0">
              <a:spAutoFit/>
            </a:bodyPr>
            <a:lstStyle/>
            <a:p>
              <a:r>
                <a:rPr lang="en-US" dirty="0" err="1">
                  <a:solidFill>
                    <a:schemeClr val="bg1"/>
                  </a:solidFill>
                </a:rPr>
                <a:t>CLDubya</a:t>
              </a:r>
              <a:endParaRPr lang="en-US" dirty="0">
                <a:solidFill>
                  <a:schemeClr val="bg1"/>
                </a:solidFill>
              </a:endParaRPr>
            </a:p>
          </p:txBody>
        </p:sp>
      </p:grpSp>
      <p:grpSp>
        <p:nvGrpSpPr>
          <p:cNvPr id="39" name="Group 38">
            <a:extLst>
              <a:ext uri="{FF2B5EF4-FFF2-40B4-BE49-F238E27FC236}">
                <a16:creationId xmlns:a16="http://schemas.microsoft.com/office/drawing/2014/main" id="{A0F40908-3242-4F36-962F-0AAE1827B40C}"/>
              </a:ext>
            </a:extLst>
          </p:cNvPr>
          <p:cNvGrpSpPr/>
          <p:nvPr/>
        </p:nvGrpSpPr>
        <p:grpSpPr>
          <a:xfrm>
            <a:off x="4081912" y="4808033"/>
            <a:ext cx="1528047" cy="1332051"/>
            <a:chOff x="4081912" y="4808033"/>
            <a:chExt cx="1528047" cy="1332051"/>
          </a:xfrm>
        </p:grpSpPr>
        <p:pic>
          <p:nvPicPr>
            <p:cNvPr id="12" name="Picture 11">
              <a:extLst>
                <a:ext uri="{FF2B5EF4-FFF2-40B4-BE49-F238E27FC236}">
                  <a16:creationId xmlns:a16="http://schemas.microsoft.com/office/drawing/2014/main" id="{74015D16-6D6A-4BBB-9DEB-41BCC56839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4577" y="4808033"/>
              <a:ext cx="962719" cy="962719"/>
            </a:xfrm>
            <a:prstGeom prst="rect">
              <a:avLst/>
            </a:prstGeom>
          </p:spPr>
        </p:pic>
        <p:sp>
          <p:nvSpPr>
            <p:cNvPr id="30" name="TextBox 29">
              <a:extLst>
                <a:ext uri="{FF2B5EF4-FFF2-40B4-BE49-F238E27FC236}">
                  <a16:creationId xmlns:a16="http://schemas.microsoft.com/office/drawing/2014/main" id="{B78FBF30-F3C4-4EF3-BDBF-370956435005}"/>
                </a:ext>
              </a:extLst>
            </p:cNvPr>
            <p:cNvSpPr txBox="1"/>
            <p:nvPr/>
          </p:nvSpPr>
          <p:spPr>
            <a:xfrm>
              <a:off x="4081912" y="5770752"/>
              <a:ext cx="1528047" cy="369332"/>
            </a:xfrm>
            <a:prstGeom prst="rect">
              <a:avLst/>
            </a:prstGeom>
            <a:noFill/>
          </p:spPr>
          <p:txBody>
            <a:bodyPr wrap="none" rtlCol="0">
              <a:spAutoFit/>
            </a:bodyPr>
            <a:lstStyle/>
            <a:p>
              <a:r>
                <a:rPr lang="en-US" dirty="0" err="1">
                  <a:solidFill>
                    <a:schemeClr val="bg1"/>
                  </a:solidFill>
                </a:rPr>
                <a:t>CodingGarden</a:t>
              </a:r>
              <a:endParaRPr lang="en-US" dirty="0">
                <a:solidFill>
                  <a:schemeClr val="bg1"/>
                </a:solidFill>
              </a:endParaRPr>
            </a:p>
          </p:txBody>
        </p:sp>
      </p:grpSp>
      <p:grpSp>
        <p:nvGrpSpPr>
          <p:cNvPr id="40" name="Group 39">
            <a:extLst>
              <a:ext uri="{FF2B5EF4-FFF2-40B4-BE49-F238E27FC236}">
                <a16:creationId xmlns:a16="http://schemas.microsoft.com/office/drawing/2014/main" id="{0A3025FD-C8A3-4A20-95A9-528EB5ACBC51}"/>
              </a:ext>
            </a:extLst>
          </p:cNvPr>
          <p:cNvGrpSpPr/>
          <p:nvPr/>
        </p:nvGrpSpPr>
        <p:grpSpPr>
          <a:xfrm>
            <a:off x="6030025" y="4808033"/>
            <a:ext cx="2052228" cy="1332051"/>
            <a:chOff x="6030025" y="4808033"/>
            <a:chExt cx="2052228" cy="1332051"/>
          </a:xfrm>
        </p:grpSpPr>
        <p:pic>
          <p:nvPicPr>
            <p:cNvPr id="6" name="Picture 5">
              <a:extLst>
                <a:ext uri="{FF2B5EF4-FFF2-40B4-BE49-F238E27FC236}">
                  <a16:creationId xmlns:a16="http://schemas.microsoft.com/office/drawing/2014/main" id="{D51951E1-8265-45B1-9801-54FBB4EF39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4780" y="4808033"/>
              <a:ext cx="962719" cy="962719"/>
            </a:xfrm>
            <a:prstGeom prst="rect">
              <a:avLst/>
            </a:prstGeom>
          </p:spPr>
        </p:pic>
        <p:sp>
          <p:nvSpPr>
            <p:cNvPr id="31" name="TextBox 30">
              <a:extLst>
                <a:ext uri="{FF2B5EF4-FFF2-40B4-BE49-F238E27FC236}">
                  <a16:creationId xmlns:a16="http://schemas.microsoft.com/office/drawing/2014/main" id="{34C7E092-3F57-48CC-BA3A-73CB5FA66791}"/>
                </a:ext>
              </a:extLst>
            </p:cNvPr>
            <p:cNvSpPr txBox="1"/>
            <p:nvPr/>
          </p:nvSpPr>
          <p:spPr>
            <a:xfrm>
              <a:off x="6030025" y="5770752"/>
              <a:ext cx="2052228" cy="369332"/>
            </a:xfrm>
            <a:prstGeom prst="rect">
              <a:avLst/>
            </a:prstGeom>
            <a:noFill/>
          </p:spPr>
          <p:txBody>
            <a:bodyPr wrap="none" rtlCol="0">
              <a:spAutoFit/>
            </a:bodyPr>
            <a:lstStyle/>
            <a:p>
              <a:r>
                <a:rPr lang="en-US" dirty="0" err="1">
                  <a:solidFill>
                    <a:schemeClr val="bg1"/>
                  </a:solidFill>
                </a:rPr>
                <a:t>BaldBeardedBuilder</a:t>
              </a:r>
              <a:endParaRPr lang="en-US" dirty="0">
                <a:solidFill>
                  <a:schemeClr val="bg1"/>
                </a:solidFill>
              </a:endParaRPr>
            </a:p>
          </p:txBody>
        </p:sp>
      </p:grpSp>
      <p:grpSp>
        <p:nvGrpSpPr>
          <p:cNvPr id="41" name="Group 40">
            <a:extLst>
              <a:ext uri="{FF2B5EF4-FFF2-40B4-BE49-F238E27FC236}">
                <a16:creationId xmlns:a16="http://schemas.microsoft.com/office/drawing/2014/main" id="{8E8C6F7B-AEBA-4F0A-AC8E-3753E234BA49}"/>
              </a:ext>
            </a:extLst>
          </p:cNvPr>
          <p:cNvGrpSpPr/>
          <p:nvPr/>
        </p:nvGrpSpPr>
        <p:grpSpPr>
          <a:xfrm>
            <a:off x="8638606" y="4708126"/>
            <a:ext cx="1255472" cy="1431958"/>
            <a:chOff x="8638606" y="4708126"/>
            <a:chExt cx="1255472" cy="1431958"/>
          </a:xfrm>
        </p:grpSpPr>
        <p:pic>
          <p:nvPicPr>
            <p:cNvPr id="14" name="Picture 13">
              <a:extLst>
                <a:ext uri="{FF2B5EF4-FFF2-40B4-BE49-F238E27FC236}">
                  <a16:creationId xmlns:a16="http://schemas.microsoft.com/office/drawing/2014/main" id="{825B4206-0E12-4E9B-9BBB-E2ECA669DC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4983" y="4708126"/>
              <a:ext cx="962719" cy="962719"/>
            </a:xfrm>
            <a:prstGeom prst="rect">
              <a:avLst/>
            </a:prstGeom>
          </p:spPr>
        </p:pic>
        <p:sp>
          <p:nvSpPr>
            <p:cNvPr id="32" name="TextBox 31">
              <a:extLst>
                <a:ext uri="{FF2B5EF4-FFF2-40B4-BE49-F238E27FC236}">
                  <a16:creationId xmlns:a16="http://schemas.microsoft.com/office/drawing/2014/main" id="{4024B83C-108D-45DD-A342-30CEB0B0964A}"/>
                </a:ext>
              </a:extLst>
            </p:cNvPr>
            <p:cNvSpPr txBox="1"/>
            <p:nvPr/>
          </p:nvSpPr>
          <p:spPr>
            <a:xfrm>
              <a:off x="8638606" y="5770752"/>
              <a:ext cx="1255472" cy="369332"/>
            </a:xfrm>
            <a:prstGeom prst="rect">
              <a:avLst/>
            </a:prstGeom>
            <a:noFill/>
          </p:spPr>
          <p:txBody>
            <a:bodyPr wrap="none" rtlCol="0">
              <a:spAutoFit/>
            </a:bodyPr>
            <a:lstStyle/>
            <a:p>
              <a:r>
                <a:rPr lang="en-US" dirty="0" err="1">
                  <a:solidFill>
                    <a:schemeClr val="bg1"/>
                  </a:solidFill>
                </a:rPr>
                <a:t>CSharpFritz</a:t>
              </a:r>
              <a:endParaRPr lang="en-US" dirty="0">
                <a:solidFill>
                  <a:schemeClr val="bg1"/>
                </a:solidFill>
              </a:endParaRPr>
            </a:p>
          </p:txBody>
        </p:sp>
      </p:grpSp>
      <p:grpSp>
        <p:nvGrpSpPr>
          <p:cNvPr id="42" name="Group 41">
            <a:extLst>
              <a:ext uri="{FF2B5EF4-FFF2-40B4-BE49-F238E27FC236}">
                <a16:creationId xmlns:a16="http://schemas.microsoft.com/office/drawing/2014/main" id="{37DCAE8F-E102-466F-A626-5387F106FC48}"/>
              </a:ext>
            </a:extLst>
          </p:cNvPr>
          <p:cNvGrpSpPr/>
          <p:nvPr/>
        </p:nvGrpSpPr>
        <p:grpSpPr>
          <a:xfrm>
            <a:off x="10559657" y="4708126"/>
            <a:ext cx="1566070" cy="1431958"/>
            <a:chOff x="10559657" y="4708126"/>
            <a:chExt cx="1566070" cy="1431958"/>
          </a:xfrm>
        </p:grpSpPr>
        <p:pic>
          <p:nvPicPr>
            <p:cNvPr id="18" name="Picture 17">
              <a:extLst>
                <a:ext uri="{FF2B5EF4-FFF2-40B4-BE49-F238E27FC236}">
                  <a16:creationId xmlns:a16="http://schemas.microsoft.com/office/drawing/2014/main" id="{C9DC7EB4-F91C-44A8-9851-5E3DE4CF49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61333" y="4708126"/>
              <a:ext cx="962719" cy="962719"/>
            </a:xfrm>
            <a:prstGeom prst="rect">
              <a:avLst/>
            </a:prstGeom>
          </p:spPr>
        </p:pic>
        <p:sp>
          <p:nvSpPr>
            <p:cNvPr id="33" name="TextBox 32">
              <a:extLst>
                <a:ext uri="{FF2B5EF4-FFF2-40B4-BE49-F238E27FC236}">
                  <a16:creationId xmlns:a16="http://schemas.microsoft.com/office/drawing/2014/main" id="{A810D5F1-FD6C-4354-9FF6-802F57075577}"/>
                </a:ext>
              </a:extLst>
            </p:cNvPr>
            <p:cNvSpPr txBox="1"/>
            <p:nvPr/>
          </p:nvSpPr>
          <p:spPr>
            <a:xfrm>
              <a:off x="10559657" y="5770752"/>
              <a:ext cx="1566070" cy="369332"/>
            </a:xfrm>
            <a:prstGeom prst="rect">
              <a:avLst/>
            </a:prstGeom>
            <a:noFill/>
          </p:spPr>
          <p:txBody>
            <a:bodyPr wrap="none" rtlCol="0">
              <a:spAutoFit/>
            </a:bodyPr>
            <a:lstStyle/>
            <a:p>
              <a:r>
                <a:rPr lang="en-US" dirty="0">
                  <a:solidFill>
                    <a:schemeClr val="bg1"/>
                  </a:solidFill>
                </a:rPr>
                <a:t>TaleLearnCode</a:t>
              </a:r>
            </a:p>
          </p:txBody>
        </p:sp>
      </p:grpSp>
    </p:spTree>
    <p:extLst>
      <p:ext uri="{BB962C8B-B14F-4D97-AF65-F5344CB8AC3E}">
        <p14:creationId xmlns:p14="http://schemas.microsoft.com/office/powerpoint/2010/main" val="256360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D942-7F05-4781-B97C-B53CAD8F1E11}"/>
              </a:ext>
            </a:extLst>
          </p:cNvPr>
          <p:cNvSpPr>
            <a:spLocks noGrp="1"/>
          </p:cNvSpPr>
          <p:nvPr>
            <p:ph type="title"/>
          </p:nvPr>
        </p:nvSpPr>
        <p:spPr/>
        <p:txBody>
          <a:bodyPr/>
          <a:lstStyle/>
          <a:p>
            <a:r>
              <a:rPr lang="en-US" dirty="0"/>
              <a:t>Meetups</a:t>
            </a:r>
          </a:p>
        </p:txBody>
      </p:sp>
      <p:pic>
        <p:nvPicPr>
          <p:cNvPr id="4" name="Picture 3">
            <a:extLst>
              <a:ext uri="{FF2B5EF4-FFF2-40B4-BE49-F238E27FC236}">
                <a16:creationId xmlns:a16="http://schemas.microsoft.com/office/drawing/2014/main" id="{4895BA5F-8E02-427C-A7A7-8967822DEA7D}"/>
              </a:ext>
            </a:extLst>
          </p:cNvPr>
          <p:cNvPicPr>
            <a:picLocks noChangeAspect="1"/>
          </p:cNvPicPr>
          <p:nvPr/>
        </p:nvPicPr>
        <p:blipFill rotWithShape="1">
          <a:blip r:embed="rId2"/>
          <a:srcRect l="1818" t="3663" r="1414" b="4486"/>
          <a:stretch/>
        </p:blipFill>
        <p:spPr>
          <a:xfrm>
            <a:off x="461846" y="1504113"/>
            <a:ext cx="3649980" cy="2125981"/>
          </a:xfrm>
          <a:prstGeom prst="rect">
            <a:avLst/>
          </a:prstGeom>
        </p:spPr>
      </p:pic>
      <p:pic>
        <p:nvPicPr>
          <p:cNvPr id="6" name="Picture 5">
            <a:extLst>
              <a:ext uri="{FF2B5EF4-FFF2-40B4-BE49-F238E27FC236}">
                <a16:creationId xmlns:a16="http://schemas.microsoft.com/office/drawing/2014/main" id="{BDAF3363-03A9-4B4D-9926-9FB1458E7EB4}"/>
              </a:ext>
            </a:extLst>
          </p:cNvPr>
          <p:cNvPicPr>
            <a:picLocks noChangeAspect="1"/>
          </p:cNvPicPr>
          <p:nvPr/>
        </p:nvPicPr>
        <p:blipFill rotWithShape="1">
          <a:blip r:embed="rId3"/>
          <a:srcRect l="2818" t="4134" r="4622" b="6587"/>
          <a:stretch/>
        </p:blipFill>
        <p:spPr>
          <a:xfrm>
            <a:off x="4226126" y="1504112"/>
            <a:ext cx="3649980" cy="2125981"/>
          </a:xfrm>
          <a:prstGeom prst="rect">
            <a:avLst/>
          </a:prstGeom>
        </p:spPr>
      </p:pic>
      <p:pic>
        <p:nvPicPr>
          <p:cNvPr id="8" name="Picture 7">
            <a:extLst>
              <a:ext uri="{FF2B5EF4-FFF2-40B4-BE49-F238E27FC236}">
                <a16:creationId xmlns:a16="http://schemas.microsoft.com/office/drawing/2014/main" id="{91F42C8D-E0A8-4604-881A-9A6EF1C9BA3D}"/>
              </a:ext>
            </a:extLst>
          </p:cNvPr>
          <p:cNvPicPr>
            <a:picLocks noChangeAspect="1"/>
          </p:cNvPicPr>
          <p:nvPr/>
        </p:nvPicPr>
        <p:blipFill rotWithShape="1">
          <a:blip r:embed="rId4"/>
          <a:srcRect l="2296" t="4415" r="3087" b="7365"/>
          <a:stretch/>
        </p:blipFill>
        <p:spPr>
          <a:xfrm>
            <a:off x="8051365" y="1504112"/>
            <a:ext cx="3649981" cy="2125981"/>
          </a:xfrm>
          <a:prstGeom prst="rect">
            <a:avLst/>
          </a:prstGeom>
        </p:spPr>
      </p:pic>
      <p:pic>
        <p:nvPicPr>
          <p:cNvPr id="10" name="Picture 9">
            <a:extLst>
              <a:ext uri="{FF2B5EF4-FFF2-40B4-BE49-F238E27FC236}">
                <a16:creationId xmlns:a16="http://schemas.microsoft.com/office/drawing/2014/main" id="{5FD9244D-01C4-4CD4-A373-BB06BA733202}"/>
              </a:ext>
            </a:extLst>
          </p:cNvPr>
          <p:cNvPicPr>
            <a:picLocks noChangeAspect="1"/>
          </p:cNvPicPr>
          <p:nvPr/>
        </p:nvPicPr>
        <p:blipFill rotWithShape="1">
          <a:blip r:embed="rId5"/>
          <a:srcRect l="10725" t="3093" r="3824" b="7268"/>
          <a:stretch/>
        </p:blipFill>
        <p:spPr>
          <a:xfrm>
            <a:off x="435176" y="3820593"/>
            <a:ext cx="3703320" cy="2125981"/>
          </a:xfrm>
          <a:prstGeom prst="rect">
            <a:avLst/>
          </a:prstGeom>
        </p:spPr>
      </p:pic>
      <p:pic>
        <p:nvPicPr>
          <p:cNvPr id="12" name="Picture 11">
            <a:extLst>
              <a:ext uri="{FF2B5EF4-FFF2-40B4-BE49-F238E27FC236}">
                <a16:creationId xmlns:a16="http://schemas.microsoft.com/office/drawing/2014/main" id="{AE834B26-CAE6-450D-B153-E2309BEB2C9A}"/>
              </a:ext>
            </a:extLst>
          </p:cNvPr>
          <p:cNvPicPr>
            <a:picLocks noChangeAspect="1"/>
          </p:cNvPicPr>
          <p:nvPr/>
        </p:nvPicPr>
        <p:blipFill rotWithShape="1">
          <a:blip r:embed="rId6"/>
          <a:srcRect l="4977" t="5401" r="5438" b="22830"/>
          <a:stretch/>
        </p:blipFill>
        <p:spPr>
          <a:xfrm>
            <a:off x="4226126" y="3820593"/>
            <a:ext cx="3703320" cy="2125981"/>
          </a:xfrm>
          <a:prstGeom prst="rect">
            <a:avLst/>
          </a:prstGeom>
        </p:spPr>
      </p:pic>
      <p:pic>
        <p:nvPicPr>
          <p:cNvPr id="14" name="Picture 13">
            <a:extLst>
              <a:ext uri="{FF2B5EF4-FFF2-40B4-BE49-F238E27FC236}">
                <a16:creationId xmlns:a16="http://schemas.microsoft.com/office/drawing/2014/main" id="{6947760F-A94A-4906-9781-DF7A8715942D}"/>
              </a:ext>
            </a:extLst>
          </p:cNvPr>
          <p:cNvPicPr>
            <a:picLocks noChangeAspect="1"/>
          </p:cNvPicPr>
          <p:nvPr/>
        </p:nvPicPr>
        <p:blipFill rotWithShape="1">
          <a:blip r:embed="rId7"/>
          <a:srcRect l="3933" t="7067" r="11846" b="14063"/>
          <a:stretch/>
        </p:blipFill>
        <p:spPr>
          <a:xfrm>
            <a:off x="8051365" y="3820593"/>
            <a:ext cx="3649981" cy="2125981"/>
          </a:xfrm>
          <a:prstGeom prst="rect">
            <a:avLst/>
          </a:prstGeom>
        </p:spPr>
      </p:pic>
    </p:spTree>
    <p:extLst>
      <p:ext uri="{BB962C8B-B14F-4D97-AF65-F5344CB8AC3E}">
        <p14:creationId xmlns:p14="http://schemas.microsoft.com/office/powerpoint/2010/main" val="31515192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B5D7-EE18-449C-9454-4F6A368F77F2}"/>
              </a:ext>
            </a:extLst>
          </p:cNvPr>
          <p:cNvSpPr>
            <a:spLocks noGrp="1"/>
          </p:cNvSpPr>
          <p:nvPr>
            <p:ph type="title"/>
          </p:nvPr>
        </p:nvSpPr>
        <p:spPr/>
        <p:txBody>
          <a:bodyPr/>
          <a:lstStyle/>
          <a:p>
            <a:r>
              <a:rPr lang="en-US" dirty="0"/>
              <a:t>Virtual/Hybrid Meetups</a:t>
            </a:r>
          </a:p>
        </p:txBody>
      </p:sp>
      <p:pic>
        <p:nvPicPr>
          <p:cNvPr id="4" name="Picture 3">
            <a:extLst>
              <a:ext uri="{FF2B5EF4-FFF2-40B4-BE49-F238E27FC236}">
                <a16:creationId xmlns:a16="http://schemas.microsoft.com/office/drawing/2014/main" id="{12CAD87A-7958-4323-A83D-D3717728F27C}"/>
              </a:ext>
            </a:extLst>
          </p:cNvPr>
          <p:cNvPicPr>
            <a:picLocks noChangeAspect="1"/>
          </p:cNvPicPr>
          <p:nvPr/>
        </p:nvPicPr>
        <p:blipFill rotWithShape="1">
          <a:blip r:embed="rId3"/>
          <a:srcRect l="1161" t="1770" r="7461" b="4719"/>
          <a:stretch/>
        </p:blipFill>
        <p:spPr>
          <a:xfrm>
            <a:off x="1855492" y="4234446"/>
            <a:ext cx="3803320" cy="2042415"/>
          </a:xfrm>
          <a:prstGeom prst="rect">
            <a:avLst/>
          </a:prstGeom>
        </p:spPr>
      </p:pic>
      <p:pic>
        <p:nvPicPr>
          <p:cNvPr id="6" name="Picture 5">
            <a:extLst>
              <a:ext uri="{FF2B5EF4-FFF2-40B4-BE49-F238E27FC236}">
                <a16:creationId xmlns:a16="http://schemas.microsoft.com/office/drawing/2014/main" id="{BEF2DE31-7E74-4903-BB12-1FE3A5621777}"/>
              </a:ext>
            </a:extLst>
          </p:cNvPr>
          <p:cNvPicPr>
            <a:picLocks noChangeAspect="1"/>
          </p:cNvPicPr>
          <p:nvPr/>
        </p:nvPicPr>
        <p:blipFill rotWithShape="1">
          <a:blip r:embed="rId4"/>
          <a:srcRect l="1081" t="1018" r="1871" b="2998"/>
          <a:stretch/>
        </p:blipFill>
        <p:spPr>
          <a:xfrm>
            <a:off x="6533189" y="4234447"/>
            <a:ext cx="3803320" cy="2042414"/>
          </a:xfrm>
          <a:prstGeom prst="rect">
            <a:avLst/>
          </a:prstGeom>
        </p:spPr>
      </p:pic>
      <p:pic>
        <p:nvPicPr>
          <p:cNvPr id="8" name="Picture 7">
            <a:extLst>
              <a:ext uri="{FF2B5EF4-FFF2-40B4-BE49-F238E27FC236}">
                <a16:creationId xmlns:a16="http://schemas.microsoft.com/office/drawing/2014/main" id="{81E3B115-DA7A-465A-B3F6-5B50537E63C9}"/>
              </a:ext>
            </a:extLst>
          </p:cNvPr>
          <p:cNvPicPr>
            <a:picLocks noChangeAspect="1"/>
          </p:cNvPicPr>
          <p:nvPr/>
        </p:nvPicPr>
        <p:blipFill rotWithShape="1">
          <a:blip r:embed="rId5"/>
          <a:srcRect l="5991" t="4367" r="539" b="6403"/>
          <a:stretch/>
        </p:blipFill>
        <p:spPr>
          <a:xfrm>
            <a:off x="4194340" y="1602346"/>
            <a:ext cx="3803320" cy="2062746"/>
          </a:xfrm>
          <a:prstGeom prst="rect">
            <a:avLst/>
          </a:prstGeom>
        </p:spPr>
      </p:pic>
    </p:spTree>
    <p:extLst>
      <p:ext uri="{BB962C8B-B14F-4D97-AF65-F5344CB8AC3E}">
        <p14:creationId xmlns:p14="http://schemas.microsoft.com/office/powerpoint/2010/main" val="40987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5315-EB0C-416A-BEC1-11CE8FB8C8DF}"/>
              </a:ext>
            </a:extLst>
          </p:cNvPr>
          <p:cNvSpPr>
            <a:spLocks noGrp="1"/>
          </p:cNvSpPr>
          <p:nvPr>
            <p:ph type="title"/>
          </p:nvPr>
        </p:nvSpPr>
        <p:spPr/>
        <p:txBody>
          <a:bodyPr/>
          <a:lstStyle/>
          <a:p>
            <a:r>
              <a:rPr lang="en-US" dirty="0"/>
              <a:t>Conferences</a:t>
            </a:r>
          </a:p>
        </p:txBody>
      </p:sp>
      <p:pic>
        <p:nvPicPr>
          <p:cNvPr id="1026" name="Picture 2" descr="Image">
            <a:extLst>
              <a:ext uri="{FF2B5EF4-FFF2-40B4-BE49-F238E27FC236}">
                <a16:creationId xmlns:a16="http://schemas.microsoft.com/office/drawing/2014/main" id="{5DFA9292-8720-4308-BA17-A8EF92AFD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329" y="169068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5D95E-FEAC-4F57-A0EC-11341A5C35CD}"/>
              </a:ext>
            </a:extLst>
          </p:cNvPr>
          <p:cNvSpPr txBox="1"/>
          <p:nvPr/>
        </p:nvSpPr>
        <p:spPr>
          <a:xfrm>
            <a:off x="3568391" y="1999980"/>
            <a:ext cx="6648358"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Nebraska.Code</a:t>
            </a:r>
            <a:r>
              <a:rPr lang="en-US" sz="2800" dirty="0">
                <a:solidFill>
                  <a:schemeClr val="bg1"/>
                </a:solidFill>
                <a:latin typeface="Kamerik205 8" panose="020B0803030600020004" pitchFamily="34" charset="0"/>
              </a:rPr>
              <a:t>() — July 13-15, 2021</a:t>
            </a:r>
          </a:p>
        </p:txBody>
      </p:sp>
      <p:sp>
        <p:nvSpPr>
          <p:cNvPr id="7" name="TextBox 6">
            <a:extLst>
              <a:ext uri="{FF2B5EF4-FFF2-40B4-BE49-F238E27FC236}">
                <a16:creationId xmlns:a16="http://schemas.microsoft.com/office/drawing/2014/main" id="{46D56CA3-F46D-4BAC-A5F4-C3A56543A17F}"/>
              </a:ext>
            </a:extLst>
          </p:cNvPr>
          <p:cNvSpPr txBox="1"/>
          <p:nvPr/>
        </p:nvSpPr>
        <p:spPr>
          <a:xfrm>
            <a:off x="3568391" y="2610083"/>
            <a:ext cx="7537256" cy="523220"/>
          </a:xfrm>
          <a:prstGeom prst="rect">
            <a:avLst/>
          </a:prstGeom>
          <a:noFill/>
        </p:spPr>
        <p:txBody>
          <a:bodyPr wrap="none" rtlCol="0">
            <a:spAutoFit/>
          </a:bodyPr>
          <a:lstStyle/>
          <a:p>
            <a:r>
              <a:rPr lang="en-US" sz="2800" dirty="0" err="1">
                <a:solidFill>
                  <a:schemeClr val="bg1"/>
                </a:solidFill>
                <a:latin typeface="Kamerik205 8" panose="020B0803030600020004" pitchFamily="34" charset="0"/>
              </a:rPr>
              <a:t>Prairie.Code</a:t>
            </a:r>
            <a:r>
              <a:rPr lang="en-US" sz="2800" dirty="0">
                <a:solidFill>
                  <a:schemeClr val="bg1"/>
                </a:solidFill>
                <a:latin typeface="Kamerik205 8" panose="020B0803030600020004" pitchFamily="34" charset="0"/>
              </a:rPr>
              <a:t>() — September 23-24, 2021</a:t>
            </a:r>
          </a:p>
        </p:txBody>
      </p:sp>
      <p:pic>
        <p:nvPicPr>
          <p:cNvPr id="8" name="Picture 7">
            <a:extLst>
              <a:ext uri="{FF2B5EF4-FFF2-40B4-BE49-F238E27FC236}">
                <a16:creationId xmlns:a16="http://schemas.microsoft.com/office/drawing/2014/main" id="{C8697952-60E2-40D2-9386-870CBB6CF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20" y="3595688"/>
            <a:ext cx="2551771" cy="2551771"/>
          </a:xfrm>
          <a:prstGeom prst="rect">
            <a:avLst/>
          </a:prstGeom>
        </p:spPr>
      </p:pic>
      <p:sp>
        <p:nvSpPr>
          <p:cNvPr id="10" name="TextBox 9">
            <a:extLst>
              <a:ext uri="{FF2B5EF4-FFF2-40B4-BE49-F238E27FC236}">
                <a16:creationId xmlns:a16="http://schemas.microsoft.com/office/drawing/2014/main" id="{7AD90460-894E-4EAD-9189-F824D0121911}"/>
              </a:ext>
            </a:extLst>
          </p:cNvPr>
          <p:cNvSpPr txBox="1"/>
          <p:nvPr/>
        </p:nvSpPr>
        <p:spPr>
          <a:xfrm>
            <a:off x="3638124" y="4609963"/>
            <a:ext cx="7164077" cy="523220"/>
          </a:xfrm>
          <a:prstGeom prst="rect">
            <a:avLst/>
          </a:prstGeom>
          <a:noFill/>
        </p:spPr>
        <p:txBody>
          <a:bodyPr wrap="none" rtlCol="0">
            <a:spAutoFit/>
          </a:bodyPr>
          <a:lstStyle/>
          <a:p>
            <a:r>
              <a:rPr lang="en-US" sz="2800" dirty="0">
                <a:solidFill>
                  <a:schemeClr val="bg1"/>
                </a:solidFill>
                <a:latin typeface="Kamerik205 8" panose="020B0803030600020004" pitchFamily="34" charset="0"/>
              </a:rPr>
              <a:t>Code PaLOUsa — August 18 – 20, 2021</a:t>
            </a:r>
          </a:p>
        </p:txBody>
      </p:sp>
    </p:spTree>
    <p:extLst>
      <p:ext uri="{BB962C8B-B14F-4D97-AF65-F5344CB8AC3E}">
        <p14:creationId xmlns:p14="http://schemas.microsoft.com/office/powerpoint/2010/main" val="26287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Certifications</a:t>
            </a:r>
          </a:p>
        </p:txBody>
      </p:sp>
    </p:spTree>
    <p:extLst>
      <p:ext uri="{BB962C8B-B14F-4D97-AF65-F5344CB8AC3E}">
        <p14:creationId xmlns:p14="http://schemas.microsoft.com/office/powerpoint/2010/main" val="116515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1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1796753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1468743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9EE262D5-703A-47F1-9157-BF14752A94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407084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9" name="Rectangle: Rounded Corners 8">
            <a:extLst>
              <a:ext uri="{FF2B5EF4-FFF2-40B4-BE49-F238E27FC236}">
                <a16:creationId xmlns:a16="http://schemas.microsoft.com/office/drawing/2014/main" id="{F310D980-EBFA-461C-AE5E-6855CF8ACCBD}"/>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Religion</a:t>
            </a:r>
          </a:p>
        </p:txBody>
      </p:sp>
    </p:spTree>
    <p:extLst>
      <p:ext uri="{BB962C8B-B14F-4D97-AF65-F5344CB8AC3E}">
        <p14:creationId xmlns:p14="http://schemas.microsoft.com/office/powerpoint/2010/main" val="16087004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22731 " pathEditMode="relative" rAng="0" ptsTypes="AA">
                                      <p:cBhvr>
                                        <p:cTn id="6" dur="1000" fill="hold"/>
                                        <p:tgtEl>
                                          <p:spTgt spid="9"/>
                                        </p:tgtEl>
                                        <p:attrNameLst>
                                          <p:attrName>ppt_x</p:attrName>
                                          <p:attrName>ppt_y</p:attrName>
                                        </p:attrNameLst>
                                      </p:cBhvr>
                                      <p:rCtr x="16458" y="1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232847183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5" name="Rectangle: Rounded Corners 4">
            <a:extLst>
              <a:ext uri="{FF2B5EF4-FFF2-40B4-BE49-F238E27FC236}">
                <a16:creationId xmlns:a16="http://schemas.microsoft.com/office/drawing/2014/main" id="{76B43C81-24D3-4D81-B22E-AFD0AF51227E}"/>
              </a:ext>
            </a:extLst>
          </p:cNvPr>
          <p:cNvSpPr/>
          <p:nvPr/>
        </p:nvSpPr>
        <p:spPr>
          <a:xfrm>
            <a:off x="8433731" y="1904301"/>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Self-Selected Group of People</a:t>
            </a:r>
          </a:p>
        </p:txBody>
      </p:sp>
      <p:sp>
        <p:nvSpPr>
          <p:cNvPr id="6" name="Rectangle: Rounded Corners 5">
            <a:extLst>
              <a:ext uri="{FF2B5EF4-FFF2-40B4-BE49-F238E27FC236}">
                <a16:creationId xmlns:a16="http://schemas.microsoft.com/office/drawing/2014/main" id="{2075BC74-A63C-4C4A-857F-FC1426EEB849}"/>
              </a:ext>
            </a:extLst>
          </p:cNvPr>
          <p:cNvSpPr/>
          <p:nvPr/>
        </p:nvSpPr>
        <p:spPr>
          <a:xfrm>
            <a:off x="838199"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7" name="Rectangle: Rounded Corners 6">
            <a:extLst>
              <a:ext uri="{FF2B5EF4-FFF2-40B4-BE49-F238E27FC236}">
                <a16:creationId xmlns:a16="http://schemas.microsoft.com/office/drawing/2014/main" id="{FAF86899-C3AE-405A-97BD-7E293D003FC8}"/>
              </a:ext>
            </a:extLst>
          </p:cNvPr>
          <p:cNvSpPr/>
          <p:nvPr/>
        </p:nvSpPr>
        <p:spPr>
          <a:xfrm>
            <a:off x="4635964"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Certifications</a:t>
            </a:r>
          </a:p>
        </p:txBody>
      </p:sp>
      <p:sp>
        <p:nvSpPr>
          <p:cNvPr id="8" name="Rectangle: Rounded Corners 7">
            <a:extLst>
              <a:ext uri="{FF2B5EF4-FFF2-40B4-BE49-F238E27FC236}">
                <a16:creationId xmlns:a16="http://schemas.microsoft.com/office/drawing/2014/main" id="{3EB8DCB3-66E4-4344-8561-0036FE174BAE}"/>
              </a:ext>
            </a:extLst>
          </p:cNvPr>
          <p:cNvSpPr/>
          <p:nvPr/>
        </p:nvSpPr>
        <p:spPr>
          <a:xfrm>
            <a:off x="8433731" y="421546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Religion</a:t>
            </a:r>
          </a:p>
        </p:txBody>
      </p:sp>
      <p:sp>
        <p:nvSpPr>
          <p:cNvPr id="9" name="Rectangle: Rounded Corners 8">
            <a:extLst>
              <a:ext uri="{FF2B5EF4-FFF2-40B4-BE49-F238E27FC236}">
                <a16:creationId xmlns:a16="http://schemas.microsoft.com/office/drawing/2014/main" id="{CC678B39-1D50-4264-A836-BFB4B94F0AC0}"/>
              </a:ext>
            </a:extLst>
          </p:cNvPr>
          <p:cNvSpPr/>
          <p:nvPr/>
        </p:nvSpPr>
        <p:spPr>
          <a:xfrm>
            <a:off x="838199" y="184094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Beautiful Code</a:t>
            </a:r>
          </a:p>
        </p:txBody>
      </p:sp>
      <p:sp>
        <p:nvSpPr>
          <p:cNvPr id="10" name="Rectangle: Rounded Corners 9">
            <a:extLst>
              <a:ext uri="{FF2B5EF4-FFF2-40B4-BE49-F238E27FC236}">
                <a16:creationId xmlns:a16="http://schemas.microsoft.com/office/drawing/2014/main" id="{57481013-2340-4101-84E5-A54397C59BDE}"/>
              </a:ext>
            </a:extLst>
          </p:cNvPr>
          <p:cNvSpPr/>
          <p:nvPr/>
        </p:nvSpPr>
        <p:spPr>
          <a:xfrm>
            <a:off x="4635965" y="1874503"/>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Test-Driven Development</a:t>
            </a:r>
          </a:p>
        </p:txBody>
      </p:sp>
      <p:sp>
        <p:nvSpPr>
          <p:cNvPr id="11" name="Rectangle: Rounded Corners 10">
            <a:extLst>
              <a:ext uri="{FF2B5EF4-FFF2-40B4-BE49-F238E27FC236}">
                <a16:creationId xmlns:a16="http://schemas.microsoft.com/office/drawing/2014/main" id="{53B23A36-3783-491F-8623-73B582B94BC1}"/>
              </a:ext>
            </a:extLst>
          </p:cNvPr>
          <p:cNvSpPr/>
          <p:nvPr/>
        </p:nvSpPr>
        <p:spPr>
          <a:xfrm>
            <a:off x="8433731" y="1908059"/>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Self-Selected Group of People</a:t>
            </a:r>
          </a:p>
        </p:txBody>
      </p:sp>
      <p:sp>
        <p:nvSpPr>
          <p:cNvPr id="12" name="Rectangle: Rounded Corners 11">
            <a:extLst>
              <a:ext uri="{FF2B5EF4-FFF2-40B4-BE49-F238E27FC236}">
                <a16:creationId xmlns:a16="http://schemas.microsoft.com/office/drawing/2014/main" id="{09CEBF15-1F1F-4F6E-8992-5D072B89990A}"/>
              </a:ext>
            </a:extLst>
          </p:cNvPr>
          <p:cNvSpPr/>
          <p:nvPr/>
        </p:nvSpPr>
        <p:spPr>
          <a:xfrm>
            <a:off x="838199"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Specific Technologies or Methodologies</a:t>
            </a:r>
          </a:p>
        </p:txBody>
      </p:sp>
      <p:sp>
        <p:nvSpPr>
          <p:cNvPr id="13" name="Rectangle: Rounded Corners 12">
            <a:extLst>
              <a:ext uri="{FF2B5EF4-FFF2-40B4-BE49-F238E27FC236}">
                <a16:creationId xmlns:a16="http://schemas.microsoft.com/office/drawing/2014/main" id="{780E0E4B-683A-45A9-ABEF-C275BF1590FD}"/>
              </a:ext>
            </a:extLst>
          </p:cNvPr>
          <p:cNvSpPr/>
          <p:nvPr/>
        </p:nvSpPr>
        <p:spPr>
          <a:xfrm>
            <a:off x="4635964"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Certifications</a:t>
            </a:r>
          </a:p>
        </p:txBody>
      </p:sp>
      <p:sp>
        <p:nvSpPr>
          <p:cNvPr id="14" name="Rectangle: Rounded Corners 13">
            <a:extLst>
              <a:ext uri="{FF2B5EF4-FFF2-40B4-BE49-F238E27FC236}">
                <a16:creationId xmlns:a16="http://schemas.microsoft.com/office/drawing/2014/main" id="{02DA249E-E62A-4704-A36D-A045F8EFD0AE}"/>
              </a:ext>
            </a:extLst>
          </p:cNvPr>
          <p:cNvSpPr/>
          <p:nvPr/>
        </p:nvSpPr>
        <p:spPr>
          <a:xfrm>
            <a:off x="8433731" y="4219227"/>
            <a:ext cx="3473741"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Religion</a:t>
            </a:r>
          </a:p>
        </p:txBody>
      </p:sp>
    </p:spTree>
    <p:extLst>
      <p:ext uri="{BB962C8B-B14F-4D97-AF65-F5344CB8AC3E}">
        <p14:creationId xmlns:p14="http://schemas.microsoft.com/office/powerpoint/2010/main" val="1116998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84C9-A1B4-4D6F-92C9-258BB4941643}"/>
              </a:ext>
            </a:extLst>
          </p:cNvPr>
          <p:cNvSpPr>
            <a:spLocks noGrp="1"/>
          </p:cNvSpPr>
          <p:nvPr>
            <p:ph type="title"/>
          </p:nvPr>
        </p:nvSpPr>
        <p:spPr/>
        <p:txBody>
          <a:bodyPr/>
          <a:lstStyle/>
          <a:p>
            <a:r>
              <a:rPr lang="en-US" dirty="0"/>
              <a:t>Why Software Craftsmanship</a:t>
            </a:r>
          </a:p>
        </p:txBody>
      </p:sp>
      <p:sp>
        <p:nvSpPr>
          <p:cNvPr id="3" name="Content Placeholder 2">
            <a:extLst>
              <a:ext uri="{FF2B5EF4-FFF2-40B4-BE49-F238E27FC236}">
                <a16:creationId xmlns:a16="http://schemas.microsoft.com/office/drawing/2014/main" id="{9BCC10D5-8A3D-4E60-9E57-A3D7923390A7}"/>
              </a:ext>
            </a:extLst>
          </p:cNvPr>
          <p:cNvSpPr>
            <a:spLocks noGrp="1"/>
          </p:cNvSpPr>
          <p:nvPr>
            <p:ph idx="1"/>
          </p:nvPr>
        </p:nvSpPr>
        <p:spPr/>
        <p:txBody>
          <a:bodyPr/>
          <a:lstStyle/>
          <a:p>
            <a:r>
              <a:rPr lang="en-US" dirty="0"/>
              <a:t>Software developers have had a hard time defining themselves</a:t>
            </a:r>
          </a:p>
        </p:txBody>
      </p:sp>
      <p:sp>
        <p:nvSpPr>
          <p:cNvPr id="4" name="Rectangle: Rounded Corners 3">
            <a:extLst>
              <a:ext uri="{FF2B5EF4-FFF2-40B4-BE49-F238E27FC236}">
                <a16:creationId xmlns:a16="http://schemas.microsoft.com/office/drawing/2014/main" id="{BF349D4A-2058-4A16-975D-10BB25D86CB4}"/>
              </a:ext>
            </a:extLst>
          </p:cNvPr>
          <p:cNvSpPr/>
          <p:nvPr/>
        </p:nvSpPr>
        <p:spPr>
          <a:xfrm>
            <a:off x="1609724"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Scientific Approach</a:t>
            </a:r>
          </a:p>
        </p:txBody>
      </p:sp>
      <p:sp>
        <p:nvSpPr>
          <p:cNvPr id="5" name="Rectangle: Rounded Corners 4">
            <a:extLst>
              <a:ext uri="{FF2B5EF4-FFF2-40B4-BE49-F238E27FC236}">
                <a16:creationId xmlns:a16="http://schemas.microsoft.com/office/drawing/2014/main" id="{5C72B05B-20D8-4B45-A818-18104CD527A7}"/>
              </a:ext>
            </a:extLst>
          </p:cNvPr>
          <p:cNvSpPr/>
          <p:nvPr/>
        </p:nvSpPr>
        <p:spPr>
          <a:xfrm>
            <a:off x="6610349" y="3117297"/>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 Approach</a:t>
            </a:r>
          </a:p>
        </p:txBody>
      </p:sp>
    </p:spTree>
    <p:extLst>
      <p:ext uri="{BB962C8B-B14F-4D97-AF65-F5344CB8AC3E}">
        <p14:creationId xmlns:p14="http://schemas.microsoft.com/office/powerpoint/2010/main" val="196805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A8F2-C271-42C6-B616-7BD164DAF910}"/>
              </a:ext>
            </a:extLst>
          </p:cNvPr>
          <p:cNvSpPr>
            <a:spLocks noGrp="1"/>
          </p:cNvSpPr>
          <p:nvPr>
            <p:ph type="title"/>
          </p:nvPr>
        </p:nvSpPr>
        <p:spPr/>
        <p:txBody>
          <a:bodyPr/>
          <a:lstStyle/>
          <a:p>
            <a:r>
              <a:rPr lang="en-US" dirty="0"/>
              <a:t>What is Software Development</a:t>
            </a:r>
          </a:p>
        </p:txBody>
      </p:sp>
      <p:sp>
        <p:nvSpPr>
          <p:cNvPr id="3" name="Rectangle: Rounded Corners 2">
            <a:extLst>
              <a:ext uri="{FF2B5EF4-FFF2-40B4-BE49-F238E27FC236}">
                <a16:creationId xmlns:a16="http://schemas.microsoft.com/office/drawing/2014/main" id="{57E1B8EB-A904-4013-A0D3-DE950B54AF81}"/>
              </a:ext>
            </a:extLst>
          </p:cNvPr>
          <p:cNvSpPr/>
          <p:nvPr/>
        </p:nvSpPr>
        <p:spPr>
          <a:xfrm>
            <a:off x="1168706"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Craft/Trade</a:t>
            </a:r>
          </a:p>
        </p:txBody>
      </p:sp>
      <p:sp>
        <p:nvSpPr>
          <p:cNvPr id="4" name="Rectangle: Rounded Corners 3">
            <a:extLst>
              <a:ext uri="{FF2B5EF4-FFF2-40B4-BE49-F238E27FC236}">
                <a16:creationId xmlns:a16="http://schemas.microsoft.com/office/drawing/2014/main" id="{3382080F-AB75-4D29-B3B9-E12A6A9C9ACB}"/>
              </a:ext>
            </a:extLst>
          </p:cNvPr>
          <p:cNvSpPr/>
          <p:nvPr/>
        </p:nvSpPr>
        <p:spPr>
          <a:xfrm>
            <a:off x="6754601" y="1830898"/>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Engineering</a:t>
            </a:r>
          </a:p>
        </p:txBody>
      </p:sp>
      <p:sp>
        <p:nvSpPr>
          <p:cNvPr id="5" name="Rectangle: Rounded Corners 4">
            <a:extLst>
              <a:ext uri="{FF2B5EF4-FFF2-40B4-BE49-F238E27FC236}">
                <a16:creationId xmlns:a16="http://schemas.microsoft.com/office/drawing/2014/main" id="{8C648726-48E0-4353-B1E2-B432D07EEA8A}"/>
              </a:ext>
            </a:extLst>
          </p:cNvPr>
          <p:cNvSpPr/>
          <p:nvPr/>
        </p:nvSpPr>
        <p:spPr>
          <a:xfrm>
            <a:off x="1168706"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Science</a:t>
            </a:r>
          </a:p>
        </p:txBody>
      </p:sp>
      <p:sp>
        <p:nvSpPr>
          <p:cNvPr id="6" name="Rectangle: Rounded Corners 5">
            <a:extLst>
              <a:ext uri="{FF2B5EF4-FFF2-40B4-BE49-F238E27FC236}">
                <a16:creationId xmlns:a16="http://schemas.microsoft.com/office/drawing/2014/main" id="{7B68AFA4-9192-4EAD-9AFA-08B04D44C684}"/>
              </a:ext>
            </a:extLst>
          </p:cNvPr>
          <p:cNvSpPr/>
          <p:nvPr/>
        </p:nvSpPr>
        <p:spPr>
          <a:xfrm>
            <a:off x="6754601" y="3922266"/>
            <a:ext cx="3590926" cy="159810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Art</a:t>
            </a:r>
          </a:p>
        </p:txBody>
      </p:sp>
    </p:spTree>
    <p:extLst>
      <p:ext uri="{BB962C8B-B14F-4D97-AF65-F5344CB8AC3E}">
        <p14:creationId xmlns:p14="http://schemas.microsoft.com/office/powerpoint/2010/main" val="999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4F9-468D-46B8-A66D-A525CA7FFA46}"/>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30EF019F-47A3-4A40-91DB-25A51778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723C8227-2CBC-4EA8-8E71-92D847DFA666}"/>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44AC664C-6B39-4907-BE80-93A0C1647DC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2617EDB3-5589-464E-A820-456C19A6F96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483B6FF5-1E52-4EFF-B59C-1AB55D576A1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A82FD1F2-264E-491D-B849-0205ADE633F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071F4D1C-10E1-4C7E-919D-FC6BE1CEFC50}"/>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1680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D93D-7AD3-4A01-9911-BCB8797E7F8F}"/>
              </a:ext>
            </a:extLst>
          </p:cNvPr>
          <p:cNvSpPr>
            <a:spLocks noGrp="1"/>
          </p:cNvSpPr>
          <p:nvPr>
            <p:ph type="title"/>
          </p:nvPr>
        </p:nvSpPr>
        <p:spPr/>
        <p:txBody>
          <a:bodyPr/>
          <a:lstStyle/>
          <a:p>
            <a:r>
              <a:rPr lang="en-US" dirty="0"/>
              <a:t>Agile Manifesto Ignites a Spark</a:t>
            </a:r>
          </a:p>
        </p:txBody>
      </p:sp>
      <p:sp>
        <p:nvSpPr>
          <p:cNvPr id="4" name="TextBox 3">
            <a:extLst>
              <a:ext uri="{FF2B5EF4-FFF2-40B4-BE49-F238E27FC236}">
                <a16:creationId xmlns:a16="http://schemas.microsoft.com/office/drawing/2014/main" id="{D27B9849-A5F5-44C1-8687-EBAE27AAF757}"/>
              </a:ext>
            </a:extLst>
          </p:cNvPr>
          <p:cNvSpPr txBox="1"/>
          <p:nvPr/>
        </p:nvSpPr>
        <p:spPr>
          <a:xfrm>
            <a:off x="716194" y="2274838"/>
            <a:ext cx="10759612" cy="2308324"/>
          </a:xfrm>
          <a:prstGeom prst="rect">
            <a:avLst/>
          </a:prstGeom>
          <a:noFill/>
        </p:spPr>
        <p:txBody>
          <a:bodyPr wrap="none" rtlCol="0">
            <a:spAutoFit/>
          </a:bodyPr>
          <a:lstStyle/>
          <a:p>
            <a:pPr algn="ctr"/>
            <a:r>
              <a:rPr lang="en-US" sz="7200" b="1" dirty="0">
                <a:solidFill>
                  <a:srgbClr val="F6B102"/>
                </a:solidFill>
              </a:rPr>
              <a:t>Individuals and interactions</a:t>
            </a:r>
          </a:p>
          <a:p>
            <a:pPr algn="ctr"/>
            <a:r>
              <a:rPr lang="en-US" sz="7200" b="1" dirty="0">
                <a:solidFill>
                  <a:schemeClr val="bg1"/>
                </a:solidFill>
              </a:rPr>
              <a:t> over processes and tools</a:t>
            </a:r>
          </a:p>
        </p:txBody>
      </p:sp>
    </p:spTree>
    <p:extLst>
      <p:ext uri="{BB962C8B-B14F-4D97-AF65-F5344CB8AC3E}">
        <p14:creationId xmlns:p14="http://schemas.microsoft.com/office/powerpoint/2010/main" val="17451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1992: What is Software Deign</a:t>
            </a:r>
          </a:p>
        </p:txBody>
      </p:sp>
    </p:spTree>
    <p:extLst>
      <p:ext uri="{BB962C8B-B14F-4D97-AF65-F5344CB8AC3E}">
        <p14:creationId xmlns:p14="http://schemas.microsoft.com/office/powerpoint/2010/main" val="148258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1997: </a:t>
            </a:r>
            <a:r>
              <a:rPr lang="en-US" sz="2800" b="1" i="1" dirty="0">
                <a:solidFill>
                  <a:schemeClr val="bg1"/>
                </a:solidFill>
              </a:rPr>
              <a:t>The Pragmatic Programmer</a:t>
            </a:r>
          </a:p>
        </p:txBody>
      </p:sp>
    </p:spTree>
    <p:extLst>
      <p:ext uri="{BB962C8B-B14F-4D97-AF65-F5344CB8AC3E}">
        <p14:creationId xmlns:p14="http://schemas.microsoft.com/office/powerpoint/2010/main" val="15265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2001: </a:t>
            </a:r>
            <a:r>
              <a:rPr lang="en-US" sz="2800" b="1" i="1" dirty="0">
                <a:solidFill>
                  <a:schemeClr val="bg1"/>
                </a:solidFill>
              </a:rPr>
              <a:t>Software Craftsmanship</a:t>
            </a:r>
          </a:p>
        </p:txBody>
      </p:sp>
    </p:spTree>
    <p:extLst>
      <p:ext uri="{BB962C8B-B14F-4D97-AF65-F5344CB8AC3E}">
        <p14:creationId xmlns:p14="http://schemas.microsoft.com/office/powerpoint/2010/main" val="139893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2002: Software Apprenticeship Summit</a:t>
            </a:r>
            <a:endParaRPr lang="en-US" sz="2800" b="1" i="1" dirty="0">
              <a:solidFill>
                <a:schemeClr val="bg1"/>
              </a:solidFill>
            </a:endParaRPr>
          </a:p>
        </p:txBody>
      </p:sp>
    </p:spTree>
    <p:extLst>
      <p:ext uri="{BB962C8B-B14F-4D97-AF65-F5344CB8AC3E}">
        <p14:creationId xmlns:p14="http://schemas.microsoft.com/office/powerpoint/2010/main" val="274895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2006: 8</a:t>
            </a:r>
            <a:r>
              <a:rPr lang="en-US" sz="2800" b="1" baseline="30000" dirty="0">
                <a:solidFill>
                  <a:schemeClr val="bg1"/>
                </a:solidFill>
              </a:rPr>
              <a:t>th</a:t>
            </a:r>
            <a:r>
              <a:rPr lang="en-US" sz="2800" b="1" dirty="0">
                <a:solidFill>
                  <a:schemeClr val="bg1"/>
                </a:solidFill>
              </a:rPr>
              <a:t> Light Founded</a:t>
            </a:r>
            <a:endParaRPr lang="en-US" sz="2800" b="1" i="1" dirty="0">
              <a:solidFill>
                <a:schemeClr val="bg1"/>
              </a:solidFill>
            </a:endParaRPr>
          </a:p>
        </p:txBody>
      </p:sp>
    </p:spTree>
    <p:extLst>
      <p:ext uri="{BB962C8B-B14F-4D97-AF65-F5344CB8AC3E}">
        <p14:creationId xmlns:p14="http://schemas.microsoft.com/office/powerpoint/2010/main" val="36131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Craftsmanship over Crap</a:t>
            </a:r>
            <a:endParaRPr lang="en-US" sz="2800" b="1" i="1" dirty="0">
              <a:solidFill>
                <a:schemeClr val="bg1"/>
              </a:solidFill>
            </a:endParaRPr>
          </a:p>
        </p:txBody>
      </p:sp>
    </p:spTree>
    <p:extLst>
      <p:ext uri="{BB962C8B-B14F-4D97-AF65-F5344CB8AC3E}">
        <p14:creationId xmlns:p14="http://schemas.microsoft.com/office/powerpoint/2010/main" val="144807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a:t>
            </a:r>
            <a:r>
              <a:rPr lang="en-US" sz="2800" b="1" i="1" dirty="0">
                <a:solidFill>
                  <a:schemeClr val="bg1"/>
                </a:solidFill>
              </a:rPr>
              <a:t>Clean Code</a:t>
            </a:r>
          </a:p>
        </p:txBody>
      </p:sp>
    </p:spTree>
    <p:extLst>
      <p:ext uri="{BB962C8B-B14F-4D97-AF65-F5344CB8AC3E}">
        <p14:creationId xmlns:p14="http://schemas.microsoft.com/office/powerpoint/2010/main" val="91076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2008: Software Craftsmanship Summit</a:t>
            </a:r>
            <a:endParaRPr lang="en-US" sz="2800" b="1" i="1" dirty="0">
              <a:solidFill>
                <a:schemeClr val="bg1"/>
              </a:solidFill>
            </a:endParaRPr>
          </a:p>
        </p:txBody>
      </p:sp>
    </p:spTree>
    <p:extLst>
      <p:ext uri="{BB962C8B-B14F-4D97-AF65-F5344CB8AC3E}">
        <p14:creationId xmlns:p14="http://schemas.microsoft.com/office/powerpoint/2010/main" val="37407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2009: Manifesto for Software Craftsmanship</a:t>
            </a:r>
            <a:endParaRPr lang="en-US" sz="2800" b="1" i="1" dirty="0">
              <a:solidFill>
                <a:schemeClr val="bg1"/>
              </a:solidFill>
            </a:endParaRPr>
          </a:p>
        </p:txBody>
      </p:sp>
    </p:spTree>
    <p:extLst>
      <p:ext uri="{BB962C8B-B14F-4D97-AF65-F5344CB8AC3E}">
        <p14:creationId xmlns:p14="http://schemas.microsoft.com/office/powerpoint/2010/main" val="13227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1CB1-7AD4-4283-9E63-D27744CAA87D}"/>
              </a:ext>
            </a:extLst>
          </p:cNvPr>
          <p:cNvSpPr>
            <a:spLocks noGrp="1"/>
          </p:cNvSpPr>
          <p:nvPr>
            <p:ph type="title"/>
          </p:nvPr>
        </p:nvSpPr>
        <p:spPr/>
        <p:txBody>
          <a:bodyPr/>
          <a:lstStyle/>
          <a:p>
            <a:r>
              <a:rPr lang="en-US" dirty="0"/>
              <a:t>What is Software Craftsmanship</a:t>
            </a:r>
          </a:p>
        </p:txBody>
      </p:sp>
      <p:sp>
        <p:nvSpPr>
          <p:cNvPr id="3" name="Text Placeholder 2">
            <a:extLst>
              <a:ext uri="{FF2B5EF4-FFF2-40B4-BE49-F238E27FC236}">
                <a16:creationId xmlns:a16="http://schemas.microsoft.com/office/drawing/2014/main" id="{0D74BCC2-B629-4676-B125-41FB6D85822E}"/>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25206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CEAB-A808-47F8-977E-F841523A6928}"/>
              </a:ext>
            </a:extLst>
          </p:cNvPr>
          <p:cNvSpPr>
            <a:spLocks noGrp="1"/>
          </p:cNvSpPr>
          <p:nvPr>
            <p:ph type="title"/>
          </p:nvPr>
        </p:nvSpPr>
        <p:spPr/>
        <p:txBody>
          <a:bodyPr/>
          <a:lstStyle/>
          <a:p>
            <a:r>
              <a:rPr lang="en-US" dirty="0"/>
              <a:t>History of Software Craftsmanship</a:t>
            </a:r>
          </a:p>
        </p:txBody>
      </p:sp>
      <p:sp>
        <p:nvSpPr>
          <p:cNvPr id="3" name="Rectangle: Rounded Corners 2">
            <a:extLst>
              <a:ext uri="{FF2B5EF4-FFF2-40B4-BE49-F238E27FC236}">
                <a16:creationId xmlns:a16="http://schemas.microsoft.com/office/drawing/2014/main" id="{77E63B0E-B3D6-4986-A536-02AE1A374257}"/>
              </a:ext>
            </a:extLst>
          </p:cNvPr>
          <p:cNvSpPr/>
          <p:nvPr/>
        </p:nvSpPr>
        <p:spPr>
          <a:xfrm>
            <a:off x="3254106" y="2487623"/>
            <a:ext cx="5683787" cy="188275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2011: </a:t>
            </a:r>
            <a:r>
              <a:rPr lang="en-US" sz="2800" b="1" i="1" dirty="0">
                <a:solidFill>
                  <a:schemeClr val="bg1"/>
                </a:solidFill>
              </a:rPr>
              <a:t>Clean Coder</a:t>
            </a:r>
          </a:p>
        </p:txBody>
      </p:sp>
    </p:spTree>
    <p:extLst>
      <p:ext uri="{BB962C8B-B14F-4D97-AF65-F5344CB8AC3E}">
        <p14:creationId xmlns:p14="http://schemas.microsoft.com/office/powerpoint/2010/main" val="125706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working software, but also </a:t>
            </a:r>
            <a:r>
              <a:rPr lang="en-US" sz="3600" b="1" dirty="0">
                <a:solidFill>
                  <a:srgbClr val="0222F6"/>
                </a:solidFill>
              </a:rPr>
              <a:t>well-crafted software</a:t>
            </a:r>
            <a:endParaRPr lang="en-US" sz="2800" b="1" i="1" dirty="0">
              <a:solidFill>
                <a:srgbClr val="0222F6"/>
              </a:solidFill>
            </a:endParaRPr>
          </a:p>
        </p:txBody>
      </p:sp>
    </p:spTree>
    <p:extLst>
      <p:ext uri="{BB962C8B-B14F-4D97-AF65-F5344CB8AC3E}">
        <p14:creationId xmlns:p14="http://schemas.microsoft.com/office/powerpoint/2010/main" val="20353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responding to change, but also </a:t>
            </a:r>
            <a:r>
              <a:rPr lang="en-US" sz="3600" b="1" dirty="0">
                <a:solidFill>
                  <a:srgbClr val="0222F6"/>
                </a:solidFill>
              </a:rPr>
              <a:t>steadily adding value</a:t>
            </a:r>
            <a:endParaRPr lang="en-US" sz="2800" b="1" i="1" dirty="0">
              <a:solidFill>
                <a:srgbClr val="0222F6"/>
              </a:solidFill>
            </a:endParaRPr>
          </a:p>
        </p:txBody>
      </p:sp>
    </p:spTree>
    <p:extLst>
      <p:ext uri="{BB962C8B-B14F-4D97-AF65-F5344CB8AC3E}">
        <p14:creationId xmlns:p14="http://schemas.microsoft.com/office/powerpoint/2010/main" val="169328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
            <a:extLst>
              <a:ext uri="{FF2B5EF4-FFF2-40B4-BE49-F238E27FC236}">
                <a16:creationId xmlns:a16="http://schemas.microsoft.com/office/drawing/2014/main" id="{87E72E27-99D5-4CF1-9648-1AF6F061C2EF}"/>
              </a:ext>
            </a:extLst>
          </p:cNvPr>
          <p:cNvPicPr>
            <a:picLocks noChangeAspect="1"/>
          </p:cNvPicPr>
          <p:nvPr/>
        </p:nvPicPr>
        <p:blipFill>
          <a:blip r:embed="rId3">
            <a:extLst>
              <a:ext uri="{28A0092B-C50C-407E-A947-70E740481C1C}">
                <a14:useLocalDpi xmlns:a14="http://schemas.microsoft.com/office/drawing/2010/main" val="0"/>
              </a:ext>
            </a:extLst>
          </a:blip>
          <a:srcRect t="12500" b="12500"/>
          <a:stretch>
            <a:fillRect/>
          </a:stretch>
        </p:blipFill>
        <p:spPr>
          <a:xfrm>
            <a:off x="514667" y="1384300"/>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r>
              <a:rPr lang="en-US" sz="3600" dirty="0">
                <a:solidFill>
                  <a:schemeClr val="bg1"/>
                </a:solidFill>
              </a:rPr>
              <a:t>Try and leave this world a little better than you found it, and when you turn comes to dies you can die happy in the feeling that at any rate you have not wasted your time but have done your best.</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954107"/>
          </a:xfrm>
          <a:prstGeom prst="rect">
            <a:avLst/>
          </a:prstGeom>
          <a:noFill/>
        </p:spPr>
        <p:txBody>
          <a:bodyPr wrap="square" rtlCol="0">
            <a:spAutoFit/>
          </a:bodyPr>
          <a:lstStyle/>
          <a:p>
            <a:r>
              <a:rPr lang="en-US" sz="2800" b="1" dirty="0">
                <a:solidFill>
                  <a:schemeClr val="bg1">
                    <a:lumMod val="65000"/>
                  </a:schemeClr>
                </a:solidFill>
              </a:rPr>
              <a:t>Robert Stephenson Smyth Bader-Powell, </a:t>
            </a:r>
            <a:r>
              <a:rPr lang="en-US" sz="2800" dirty="0">
                <a:solidFill>
                  <a:schemeClr val="bg1">
                    <a:lumMod val="65000"/>
                  </a:schemeClr>
                </a:solidFill>
              </a:rPr>
              <a:t>founder of The Scot Association</a:t>
            </a:r>
          </a:p>
        </p:txBody>
      </p:sp>
    </p:spTree>
    <p:extLst>
      <p:ext uri="{BB962C8B-B14F-4D97-AF65-F5344CB8AC3E}">
        <p14:creationId xmlns:p14="http://schemas.microsoft.com/office/powerpoint/2010/main" val="49864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individuals and interactions, but also </a:t>
            </a:r>
            <a:r>
              <a:rPr lang="en-US" sz="3600" b="1" dirty="0">
                <a:solidFill>
                  <a:srgbClr val="0222F6"/>
                </a:solidFill>
              </a:rPr>
              <a:t>a community of professionals</a:t>
            </a:r>
            <a:endParaRPr lang="en-US" sz="2800" b="1" i="1" dirty="0">
              <a:solidFill>
                <a:srgbClr val="0222F6"/>
              </a:solidFill>
            </a:endParaRPr>
          </a:p>
        </p:txBody>
      </p:sp>
    </p:spTree>
    <p:extLst>
      <p:ext uri="{BB962C8B-B14F-4D97-AF65-F5344CB8AC3E}">
        <p14:creationId xmlns:p14="http://schemas.microsoft.com/office/powerpoint/2010/main" val="29702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A6C-D854-4B15-A51C-C7A00D2DADE0}"/>
              </a:ext>
            </a:extLst>
          </p:cNvPr>
          <p:cNvSpPr>
            <a:spLocks noGrp="1"/>
          </p:cNvSpPr>
          <p:nvPr>
            <p:ph type="title"/>
          </p:nvPr>
        </p:nvSpPr>
        <p:spPr/>
        <p:txBody>
          <a:bodyPr>
            <a:normAutofit/>
          </a:bodyPr>
          <a:lstStyle/>
          <a:p>
            <a:r>
              <a:rPr lang="en-US" sz="4000" dirty="0"/>
              <a:t>Manifesto for Software Craftsmanship</a:t>
            </a:r>
          </a:p>
        </p:txBody>
      </p:sp>
      <p:sp>
        <p:nvSpPr>
          <p:cNvPr id="3" name="Rectangle: Rounded Corners 2">
            <a:extLst>
              <a:ext uri="{FF2B5EF4-FFF2-40B4-BE49-F238E27FC236}">
                <a16:creationId xmlns:a16="http://schemas.microsoft.com/office/drawing/2014/main" id="{765B6A75-6270-406E-93F1-51C091878035}"/>
              </a:ext>
            </a:extLst>
          </p:cNvPr>
          <p:cNvSpPr/>
          <p:nvPr/>
        </p:nvSpPr>
        <p:spPr>
          <a:xfrm>
            <a:off x="3112493" y="2452912"/>
            <a:ext cx="5967013" cy="1952175"/>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Not only customer collaboration, but also </a:t>
            </a:r>
            <a:r>
              <a:rPr lang="en-US" sz="3600" b="1" dirty="0">
                <a:solidFill>
                  <a:srgbClr val="0222F6"/>
                </a:solidFill>
              </a:rPr>
              <a:t>productive partnerships</a:t>
            </a:r>
            <a:endParaRPr lang="en-US" sz="2800" b="1" i="1" dirty="0">
              <a:solidFill>
                <a:srgbClr val="0222F6"/>
              </a:solidFill>
            </a:endParaRPr>
          </a:p>
        </p:txBody>
      </p:sp>
    </p:spTree>
    <p:extLst>
      <p:ext uri="{BB962C8B-B14F-4D97-AF65-F5344CB8AC3E}">
        <p14:creationId xmlns:p14="http://schemas.microsoft.com/office/powerpoint/2010/main" val="330590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5A4FD-605A-4684-A076-2E6DC2AF7B15}"/>
              </a:ext>
            </a:extLst>
          </p:cNvPr>
          <p:cNvSpPr txBox="1"/>
          <p:nvPr/>
        </p:nvSpPr>
        <p:spPr>
          <a:xfrm>
            <a:off x="890531" y="1400528"/>
            <a:ext cx="10410938" cy="4056944"/>
          </a:xfrm>
          <a:prstGeom prst="rect">
            <a:avLst/>
          </a:prstGeom>
          <a:noFill/>
        </p:spPr>
        <p:txBody>
          <a:bodyPr wrap="square" rtlCol="0">
            <a:spAutoFit/>
          </a:bodyPr>
          <a:lstStyle/>
          <a:p>
            <a:pPr algn="ctr">
              <a:lnSpc>
                <a:spcPct val="150000"/>
              </a:lnSpc>
            </a:pPr>
            <a:r>
              <a:rPr lang="en-US" sz="6000" b="1" dirty="0">
                <a:solidFill>
                  <a:schemeClr val="bg1"/>
                </a:solidFill>
                <a:latin typeface="Kamerik205 8" panose="020B0803030600020004" pitchFamily="34" charset="0"/>
              </a:rPr>
              <a:t>Software Craftsmanship is about </a:t>
            </a:r>
            <a:r>
              <a:rPr lang="en-US" sz="6000" b="1" dirty="0">
                <a:solidFill>
                  <a:srgbClr val="E302F6"/>
                </a:solidFill>
                <a:latin typeface="Kamerik205 8" panose="020B0803030600020004" pitchFamily="34" charset="0"/>
              </a:rPr>
              <a:t>professionalism</a:t>
            </a:r>
            <a:r>
              <a:rPr lang="en-US" sz="6000" b="1" dirty="0">
                <a:solidFill>
                  <a:schemeClr val="bg1"/>
                </a:solidFill>
                <a:latin typeface="Kamerik205 8" panose="020B0803030600020004" pitchFamily="34" charset="0"/>
              </a:rPr>
              <a:t> in software development.</a:t>
            </a:r>
          </a:p>
        </p:txBody>
      </p:sp>
    </p:spTree>
    <p:extLst>
      <p:ext uri="{BB962C8B-B14F-4D97-AF65-F5344CB8AC3E}">
        <p14:creationId xmlns:p14="http://schemas.microsoft.com/office/powerpoint/2010/main" val="214496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BFB0-BB59-4C44-98AC-F8D599FA0968}"/>
              </a:ext>
            </a:extLst>
          </p:cNvPr>
          <p:cNvSpPr>
            <a:spLocks noGrp="1"/>
          </p:cNvSpPr>
          <p:nvPr>
            <p:ph type="title"/>
          </p:nvPr>
        </p:nvSpPr>
        <p:spPr/>
        <p:txBody>
          <a:bodyPr/>
          <a:lstStyle/>
          <a:p>
            <a:r>
              <a:rPr lang="en-US" dirty="0"/>
              <a:t>Technical Debt</a:t>
            </a:r>
          </a:p>
        </p:txBody>
      </p:sp>
      <p:sp>
        <p:nvSpPr>
          <p:cNvPr id="3" name="Text Placeholder 2">
            <a:extLst>
              <a:ext uri="{FF2B5EF4-FFF2-40B4-BE49-F238E27FC236}">
                <a16:creationId xmlns:a16="http://schemas.microsoft.com/office/drawing/2014/main" id="{A227110B-79A2-46F0-81D8-AE5E0248255D}"/>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3431251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8C5B-4C6D-4467-B9ED-56BE9C365ABF}"/>
              </a:ext>
            </a:extLst>
          </p:cNvPr>
          <p:cNvSpPr>
            <a:spLocks noGrp="1"/>
          </p:cNvSpPr>
          <p:nvPr>
            <p:ph type="title"/>
          </p:nvPr>
        </p:nvSpPr>
        <p:spPr/>
        <p:txBody>
          <a:bodyPr/>
          <a:lstStyle/>
          <a:p>
            <a:r>
              <a:rPr lang="en-US" dirty="0"/>
              <a:t>What is Technical Debt</a:t>
            </a:r>
          </a:p>
        </p:txBody>
      </p:sp>
      <p:sp>
        <p:nvSpPr>
          <p:cNvPr id="3" name="Rectangle: Rounded Corners 2">
            <a:extLst>
              <a:ext uri="{FF2B5EF4-FFF2-40B4-BE49-F238E27FC236}">
                <a16:creationId xmlns:a16="http://schemas.microsoft.com/office/drawing/2014/main" id="{863A53E9-ABD0-4063-9AFB-E2A273C14239}"/>
              </a:ext>
            </a:extLst>
          </p:cNvPr>
          <p:cNvSpPr/>
          <p:nvPr/>
        </p:nvSpPr>
        <p:spPr>
          <a:xfrm>
            <a:off x="2696493" y="2154627"/>
            <a:ext cx="6799014" cy="2548746"/>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Implied cost of additional </a:t>
            </a:r>
            <a:r>
              <a:rPr lang="en-US" sz="3600" b="1" dirty="0">
                <a:solidFill>
                  <a:srgbClr val="0222F6"/>
                </a:solidFill>
              </a:rPr>
              <a:t>rework</a:t>
            </a:r>
            <a:r>
              <a:rPr lang="en-US" sz="3600" b="1" dirty="0">
                <a:solidFill>
                  <a:schemeClr val="bg1"/>
                </a:solidFill>
              </a:rPr>
              <a:t> caused by choosing an </a:t>
            </a:r>
            <a:r>
              <a:rPr lang="en-US" sz="3600" b="1" dirty="0">
                <a:solidFill>
                  <a:srgbClr val="0222F6"/>
                </a:solidFill>
              </a:rPr>
              <a:t>easy</a:t>
            </a:r>
            <a:r>
              <a:rPr lang="en-US" sz="3600" b="1" dirty="0">
                <a:solidFill>
                  <a:schemeClr val="bg1"/>
                </a:solidFill>
              </a:rPr>
              <a:t> solution</a:t>
            </a:r>
            <a:endParaRPr lang="en-US" sz="3600" b="1" i="1" dirty="0">
              <a:solidFill>
                <a:srgbClr val="0222F6"/>
              </a:solidFill>
            </a:endParaRPr>
          </a:p>
        </p:txBody>
      </p:sp>
    </p:spTree>
    <p:extLst>
      <p:ext uri="{BB962C8B-B14F-4D97-AF65-F5344CB8AC3E}">
        <p14:creationId xmlns:p14="http://schemas.microsoft.com/office/powerpoint/2010/main" val="1722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Tree>
    <p:extLst>
      <p:ext uri="{BB962C8B-B14F-4D97-AF65-F5344CB8AC3E}">
        <p14:creationId xmlns:p14="http://schemas.microsoft.com/office/powerpoint/2010/main" val="201372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138787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Tree>
    <p:extLst>
      <p:ext uri="{BB962C8B-B14F-4D97-AF65-F5344CB8AC3E}">
        <p14:creationId xmlns:p14="http://schemas.microsoft.com/office/powerpoint/2010/main" val="16088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Tree>
    <p:extLst>
      <p:ext uri="{BB962C8B-B14F-4D97-AF65-F5344CB8AC3E}">
        <p14:creationId xmlns:p14="http://schemas.microsoft.com/office/powerpoint/2010/main" val="232362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7E0-004F-4BB1-AB0F-6E45FA159988}"/>
              </a:ext>
            </a:extLst>
          </p:cNvPr>
          <p:cNvSpPr>
            <a:spLocks noGrp="1"/>
          </p:cNvSpPr>
          <p:nvPr>
            <p:ph type="title"/>
          </p:nvPr>
        </p:nvSpPr>
        <p:spPr/>
        <p:txBody>
          <a:bodyPr/>
          <a:lstStyle/>
          <a:p>
            <a:r>
              <a:rPr lang="en-US" dirty="0"/>
              <a:t>Example of Technical Debt</a:t>
            </a:r>
          </a:p>
        </p:txBody>
      </p:sp>
      <p:sp>
        <p:nvSpPr>
          <p:cNvPr id="3" name="Rectangle: Rounded Corners 2">
            <a:extLst>
              <a:ext uri="{FF2B5EF4-FFF2-40B4-BE49-F238E27FC236}">
                <a16:creationId xmlns:a16="http://schemas.microsoft.com/office/drawing/2014/main" id="{8A4D3B51-8BDA-43FC-8F08-9A382ABFC9F2}"/>
              </a:ext>
            </a:extLst>
          </p:cNvPr>
          <p:cNvSpPr/>
          <p:nvPr/>
        </p:nvSpPr>
        <p:spPr>
          <a:xfrm>
            <a:off x="1168706"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No User Roles</a:t>
            </a:r>
          </a:p>
        </p:txBody>
      </p:sp>
      <p:sp>
        <p:nvSpPr>
          <p:cNvPr id="4" name="Rectangle: Rounded Corners 3">
            <a:extLst>
              <a:ext uri="{FF2B5EF4-FFF2-40B4-BE49-F238E27FC236}">
                <a16:creationId xmlns:a16="http://schemas.microsoft.com/office/drawing/2014/main" id="{D339ADB3-7FA1-4669-815B-125E5CBC8EDE}"/>
              </a:ext>
            </a:extLst>
          </p:cNvPr>
          <p:cNvSpPr/>
          <p:nvPr/>
        </p:nvSpPr>
        <p:spPr>
          <a:xfrm>
            <a:off x="6754601" y="1830898"/>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Permission for Specific Requirement</a:t>
            </a:r>
          </a:p>
        </p:txBody>
      </p:sp>
      <p:sp>
        <p:nvSpPr>
          <p:cNvPr id="5" name="Rectangle: Rounded Corners 4">
            <a:extLst>
              <a:ext uri="{FF2B5EF4-FFF2-40B4-BE49-F238E27FC236}">
                <a16:creationId xmlns:a16="http://schemas.microsoft.com/office/drawing/2014/main" id="{2D100B3E-9EB6-4E4D-8C30-1969E2951083}"/>
              </a:ext>
            </a:extLst>
          </p:cNvPr>
          <p:cNvSpPr/>
          <p:nvPr/>
        </p:nvSpPr>
        <p:spPr>
          <a:xfrm>
            <a:off x="1168706"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Differentiation of Users</a:t>
            </a:r>
          </a:p>
        </p:txBody>
      </p:sp>
      <p:sp>
        <p:nvSpPr>
          <p:cNvPr id="6" name="Rectangle: Rounded Corners 5">
            <a:extLst>
              <a:ext uri="{FF2B5EF4-FFF2-40B4-BE49-F238E27FC236}">
                <a16:creationId xmlns:a16="http://schemas.microsoft.com/office/drawing/2014/main" id="{16ADD2DA-5403-41BC-B253-F8859D350246}"/>
              </a:ext>
            </a:extLst>
          </p:cNvPr>
          <p:cNvSpPr/>
          <p:nvPr/>
        </p:nvSpPr>
        <p:spPr>
          <a:xfrm>
            <a:off x="6754601" y="3922266"/>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Yet Another Permission Change</a:t>
            </a:r>
          </a:p>
        </p:txBody>
      </p:sp>
    </p:spTree>
    <p:extLst>
      <p:ext uri="{BB962C8B-B14F-4D97-AF65-F5344CB8AC3E}">
        <p14:creationId xmlns:p14="http://schemas.microsoft.com/office/powerpoint/2010/main" val="261391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Insufficient up-front definition</a:t>
            </a:r>
          </a:p>
        </p:txBody>
      </p:sp>
    </p:spTree>
    <p:extLst>
      <p:ext uri="{BB962C8B-B14F-4D97-AF65-F5344CB8AC3E}">
        <p14:creationId xmlns:p14="http://schemas.microsoft.com/office/powerpoint/2010/main" val="352576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Business pressures</a:t>
            </a:r>
          </a:p>
        </p:txBody>
      </p:sp>
    </p:spTree>
    <p:extLst>
      <p:ext uri="{BB962C8B-B14F-4D97-AF65-F5344CB8AC3E}">
        <p14:creationId xmlns:p14="http://schemas.microsoft.com/office/powerpoint/2010/main" val="288372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process or understanding</a:t>
            </a:r>
          </a:p>
        </p:txBody>
      </p:sp>
    </p:spTree>
    <p:extLst>
      <p:ext uri="{BB962C8B-B14F-4D97-AF65-F5344CB8AC3E}">
        <p14:creationId xmlns:p14="http://schemas.microsoft.com/office/powerpoint/2010/main" val="8836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Tightly-coupled components</a:t>
            </a:r>
          </a:p>
        </p:txBody>
      </p:sp>
    </p:spTree>
    <p:extLst>
      <p:ext uri="{BB962C8B-B14F-4D97-AF65-F5344CB8AC3E}">
        <p14:creationId xmlns:p14="http://schemas.microsoft.com/office/powerpoint/2010/main" val="5822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 test suite</a:t>
            </a:r>
          </a:p>
        </p:txBody>
      </p:sp>
    </p:spTree>
    <p:extLst>
      <p:ext uri="{BB962C8B-B14F-4D97-AF65-F5344CB8AC3E}">
        <p14:creationId xmlns:p14="http://schemas.microsoft.com/office/powerpoint/2010/main" val="394111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documentation</a:t>
            </a:r>
          </a:p>
        </p:txBody>
      </p:sp>
    </p:spTree>
    <p:extLst>
      <p:ext uri="{BB962C8B-B14F-4D97-AF65-F5344CB8AC3E}">
        <p14:creationId xmlns:p14="http://schemas.microsoft.com/office/powerpoint/2010/main" val="366924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collaboration</a:t>
            </a:r>
          </a:p>
        </p:txBody>
      </p:sp>
    </p:spTree>
    <p:extLst>
      <p:ext uri="{BB962C8B-B14F-4D97-AF65-F5344CB8AC3E}">
        <p14:creationId xmlns:p14="http://schemas.microsoft.com/office/powerpoint/2010/main" val="41426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9" name="Rectangle: Rounded Corners 8">
            <a:extLst>
              <a:ext uri="{FF2B5EF4-FFF2-40B4-BE49-F238E27FC236}">
                <a16:creationId xmlns:a16="http://schemas.microsoft.com/office/drawing/2014/main" id="{B5DBE45D-60B9-411E-8242-AFE090AF2B50}"/>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Beautiful Code</a:t>
            </a:r>
          </a:p>
        </p:txBody>
      </p:sp>
    </p:spTree>
    <p:extLst>
      <p:ext uri="{BB962C8B-B14F-4D97-AF65-F5344CB8AC3E}">
        <p14:creationId xmlns:p14="http://schemas.microsoft.com/office/powerpoint/2010/main" val="36282496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25638 -0.11597 " pathEditMode="relative" rAng="0" ptsTypes="AA">
                                      <p:cBhvr>
                                        <p:cTn id="6" dur="1000" fill="hold"/>
                                        <p:tgtEl>
                                          <p:spTgt spid="9"/>
                                        </p:tgtEl>
                                        <p:attrNameLst>
                                          <p:attrName>ppt_x</p:attrName>
                                          <p:attrName>ppt_y</p:attrName>
                                        </p:attrNameLst>
                                      </p:cBhvr>
                                      <p:rCtr x="-12826" y="-5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Parallel development</a:t>
            </a:r>
          </a:p>
        </p:txBody>
      </p:sp>
    </p:spTree>
    <p:extLst>
      <p:ext uri="{BB962C8B-B14F-4D97-AF65-F5344CB8AC3E}">
        <p14:creationId xmlns:p14="http://schemas.microsoft.com/office/powerpoint/2010/main" val="7720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Delayed refactoring</a:t>
            </a:r>
          </a:p>
        </p:txBody>
      </p:sp>
    </p:spTree>
    <p:extLst>
      <p:ext uri="{BB962C8B-B14F-4D97-AF65-F5344CB8AC3E}">
        <p14:creationId xmlns:p14="http://schemas.microsoft.com/office/powerpoint/2010/main" val="101971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alignment to standards</a:t>
            </a:r>
          </a:p>
        </p:txBody>
      </p:sp>
    </p:spTree>
    <p:extLst>
      <p:ext uri="{BB962C8B-B14F-4D97-AF65-F5344CB8AC3E}">
        <p14:creationId xmlns:p14="http://schemas.microsoft.com/office/powerpoint/2010/main" val="164964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knowledge</a:t>
            </a:r>
          </a:p>
        </p:txBody>
      </p:sp>
    </p:spTree>
    <p:extLst>
      <p:ext uri="{BB962C8B-B14F-4D97-AF65-F5344CB8AC3E}">
        <p14:creationId xmlns:p14="http://schemas.microsoft.com/office/powerpoint/2010/main" val="27282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Lack of ownership</a:t>
            </a:r>
          </a:p>
        </p:txBody>
      </p:sp>
    </p:spTree>
    <p:extLst>
      <p:ext uri="{BB962C8B-B14F-4D97-AF65-F5344CB8AC3E}">
        <p14:creationId xmlns:p14="http://schemas.microsoft.com/office/powerpoint/2010/main" val="8234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 technical leadership</a:t>
            </a:r>
          </a:p>
        </p:txBody>
      </p:sp>
    </p:spTree>
    <p:extLst>
      <p:ext uri="{BB962C8B-B14F-4D97-AF65-F5344CB8AC3E}">
        <p14:creationId xmlns:p14="http://schemas.microsoft.com/office/powerpoint/2010/main" val="1365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709F-4E58-466F-84D4-DFB499CAA7F8}"/>
              </a:ext>
            </a:extLst>
          </p:cNvPr>
          <p:cNvSpPr>
            <a:spLocks noGrp="1"/>
          </p:cNvSpPr>
          <p:nvPr>
            <p:ph type="title"/>
          </p:nvPr>
        </p:nvSpPr>
        <p:spPr/>
        <p:txBody>
          <a:bodyPr>
            <a:normAutofit/>
          </a:bodyPr>
          <a:lstStyle/>
          <a:p>
            <a:r>
              <a:rPr lang="en-US" sz="4000" dirty="0"/>
              <a:t>Common Causes of Technical Debt</a:t>
            </a:r>
          </a:p>
        </p:txBody>
      </p:sp>
      <p:sp>
        <p:nvSpPr>
          <p:cNvPr id="3" name="Rectangle: Rounded Corners 2">
            <a:extLst>
              <a:ext uri="{FF2B5EF4-FFF2-40B4-BE49-F238E27FC236}">
                <a16:creationId xmlns:a16="http://schemas.microsoft.com/office/drawing/2014/main" id="{A5C66EB4-4195-483C-90AB-11EA5186D9F2}"/>
              </a:ext>
            </a:extLst>
          </p:cNvPr>
          <p:cNvSpPr/>
          <p:nvPr/>
        </p:nvSpPr>
        <p:spPr>
          <a:xfrm>
            <a:off x="3694782" y="2679983"/>
            <a:ext cx="4802436" cy="149803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Last minute specification changes</a:t>
            </a:r>
          </a:p>
        </p:txBody>
      </p:sp>
    </p:spTree>
    <p:extLst>
      <p:ext uri="{BB962C8B-B14F-4D97-AF65-F5344CB8AC3E}">
        <p14:creationId xmlns:p14="http://schemas.microsoft.com/office/powerpoint/2010/main" val="5591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58C80-CADE-425D-AB28-27F2A4DDACBD}"/>
              </a:ext>
            </a:extLst>
          </p:cNvPr>
          <p:cNvSpPr>
            <a:spLocks noGrp="1"/>
          </p:cNvSpPr>
          <p:nvPr>
            <p:ph type="title"/>
          </p:nvPr>
        </p:nvSpPr>
        <p:spPr/>
        <p:txBody>
          <a:bodyPr>
            <a:normAutofit/>
          </a:bodyPr>
          <a:lstStyle/>
          <a:p>
            <a:r>
              <a:rPr lang="en-US" sz="4000" dirty="0"/>
              <a:t>Common Causes of Technical Debt</a:t>
            </a:r>
          </a:p>
        </p:txBody>
      </p:sp>
      <p:sp>
        <p:nvSpPr>
          <p:cNvPr id="3" name="Content Placeholder 2">
            <a:extLst>
              <a:ext uri="{FF2B5EF4-FFF2-40B4-BE49-F238E27FC236}">
                <a16:creationId xmlns:a16="http://schemas.microsoft.com/office/drawing/2014/main" id="{BC7D49F1-8723-4AF7-99B6-717BB229DF4B}"/>
              </a:ext>
            </a:extLst>
          </p:cNvPr>
          <p:cNvSpPr>
            <a:spLocks noGrp="1"/>
          </p:cNvSpPr>
          <p:nvPr>
            <p:ph idx="1"/>
          </p:nvPr>
        </p:nvSpPr>
        <p:spPr/>
        <p:txBody>
          <a:bodyPr numCol="2">
            <a:normAutofit lnSpcReduction="10000"/>
          </a:bodyPr>
          <a:lstStyle/>
          <a:p>
            <a:pPr>
              <a:spcAft>
                <a:spcPts val="1200"/>
              </a:spcAft>
            </a:pPr>
            <a:r>
              <a:rPr lang="en-US" dirty="0"/>
              <a:t>Insufficient up-front definition</a:t>
            </a:r>
          </a:p>
          <a:p>
            <a:pPr>
              <a:spcAft>
                <a:spcPts val="1200"/>
              </a:spcAft>
            </a:pPr>
            <a:r>
              <a:rPr lang="en-US" dirty="0"/>
              <a:t>Business pressures</a:t>
            </a:r>
          </a:p>
          <a:p>
            <a:pPr>
              <a:spcAft>
                <a:spcPts val="1200"/>
              </a:spcAft>
            </a:pPr>
            <a:r>
              <a:rPr lang="en-US" dirty="0"/>
              <a:t>Lack of process or understanding</a:t>
            </a:r>
          </a:p>
          <a:p>
            <a:pPr>
              <a:spcAft>
                <a:spcPts val="1200"/>
              </a:spcAft>
            </a:pPr>
            <a:r>
              <a:rPr lang="en-US" dirty="0"/>
              <a:t>Tightly-coupled components</a:t>
            </a:r>
          </a:p>
          <a:p>
            <a:pPr>
              <a:spcAft>
                <a:spcPts val="1200"/>
              </a:spcAft>
            </a:pPr>
            <a:r>
              <a:rPr lang="en-US" dirty="0"/>
              <a:t>Lack of a test suite</a:t>
            </a:r>
          </a:p>
          <a:p>
            <a:pPr>
              <a:spcAft>
                <a:spcPts val="1200"/>
              </a:spcAft>
            </a:pPr>
            <a:r>
              <a:rPr lang="en-US" dirty="0"/>
              <a:t>Lack of documentation</a:t>
            </a:r>
          </a:p>
          <a:p>
            <a:pPr>
              <a:spcAft>
                <a:spcPts val="1200"/>
              </a:spcAft>
            </a:pPr>
            <a:r>
              <a:rPr lang="en-US" dirty="0"/>
              <a:t>Lack of collaboration</a:t>
            </a:r>
          </a:p>
          <a:p>
            <a:pPr>
              <a:spcAft>
                <a:spcPts val="1200"/>
              </a:spcAft>
            </a:pPr>
            <a:r>
              <a:rPr lang="en-US" dirty="0"/>
              <a:t>Parallel development</a:t>
            </a:r>
          </a:p>
          <a:p>
            <a:pPr>
              <a:spcAft>
                <a:spcPts val="1200"/>
              </a:spcAft>
            </a:pPr>
            <a:r>
              <a:rPr lang="en-US" dirty="0"/>
              <a:t>Delayed refactoring</a:t>
            </a:r>
          </a:p>
          <a:p>
            <a:pPr>
              <a:spcAft>
                <a:spcPts val="1200"/>
              </a:spcAft>
            </a:pPr>
            <a:r>
              <a:rPr lang="en-US" dirty="0"/>
              <a:t>Lack of alignment to standards</a:t>
            </a:r>
          </a:p>
          <a:p>
            <a:pPr>
              <a:spcAft>
                <a:spcPts val="1200"/>
              </a:spcAft>
            </a:pPr>
            <a:r>
              <a:rPr lang="en-US" dirty="0"/>
              <a:t>Lack of knowledge</a:t>
            </a:r>
          </a:p>
          <a:p>
            <a:pPr>
              <a:spcAft>
                <a:spcPts val="1200"/>
              </a:spcAft>
            </a:pPr>
            <a:r>
              <a:rPr lang="en-US" dirty="0"/>
              <a:t>Lack of ownership</a:t>
            </a:r>
          </a:p>
          <a:p>
            <a:pPr>
              <a:spcAft>
                <a:spcPts val="1200"/>
              </a:spcAft>
            </a:pPr>
            <a:r>
              <a:rPr lang="en-US" dirty="0"/>
              <a:t>Poor technical leadership</a:t>
            </a:r>
          </a:p>
          <a:p>
            <a:pPr>
              <a:spcAft>
                <a:spcPts val="1200"/>
              </a:spcAft>
            </a:pPr>
            <a:r>
              <a:rPr lang="en-US" dirty="0"/>
              <a:t>Last minute specification changes</a:t>
            </a:r>
          </a:p>
        </p:txBody>
      </p:sp>
    </p:spTree>
    <p:extLst>
      <p:ext uri="{BB962C8B-B14F-4D97-AF65-F5344CB8AC3E}">
        <p14:creationId xmlns:p14="http://schemas.microsoft.com/office/powerpoint/2010/main" val="288636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345-BC3B-48AA-A291-6D694F88ECC9}"/>
              </a:ext>
            </a:extLst>
          </p:cNvPr>
          <p:cNvSpPr>
            <a:spLocks noGrp="1"/>
          </p:cNvSpPr>
          <p:nvPr>
            <p:ph type="title"/>
          </p:nvPr>
        </p:nvSpPr>
        <p:spPr/>
        <p:txBody>
          <a:bodyPr/>
          <a:lstStyle/>
          <a:p>
            <a:r>
              <a:rPr lang="en-US" dirty="0"/>
              <a:t>SOLID Principles</a:t>
            </a:r>
          </a:p>
        </p:txBody>
      </p:sp>
      <p:sp>
        <p:nvSpPr>
          <p:cNvPr id="3" name="Text Placeholder 2">
            <a:extLst>
              <a:ext uri="{FF2B5EF4-FFF2-40B4-BE49-F238E27FC236}">
                <a16:creationId xmlns:a16="http://schemas.microsoft.com/office/drawing/2014/main" id="{42BE0255-88A3-4B87-8F35-D859FD6D994B}"/>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25402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7D71-C0A1-421F-B20B-D16AA56E8269}"/>
              </a:ext>
            </a:extLst>
          </p:cNvPr>
          <p:cNvSpPr>
            <a:spLocks noGrp="1"/>
          </p:cNvSpPr>
          <p:nvPr>
            <p:ph type="title"/>
          </p:nvPr>
        </p:nvSpPr>
        <p:spPr/>
        <p:txBody>
          <a:bodyPr/>
          <a:lstStyle/>
          <a:p>
            <a:r>
              <a:rPr lang="en-US" dirty="0"/>
              <a:t>S.O.L.I.D.</a:t>
            </a:r>
          </a:p>
        </p:txBody>
      </p:sp>
      <p:sp>
        <p:nvSpPr>
          <p:cNvPr id="3" name="Content Placeholder 2">
            <a:extLst>
              <a:ext uri="{FF2B5EF4-FFF2-40B4-BE49-F238E27FC236}">
                <a16:creationId xmlns:a16="http://schemas.microsoft.com/office/drawing/2014/main" id="{2E75BD0C-2192-4376-B32C-4B0161BFD1E6}"/>
              </a:ext>
            </a:extLst>
          </p:cNvPr>
          <p:cNvSpPr>
            <a:spLocks noGrp="1"/>
          </p:cNvSpPr>
          <p:nvPr>
            <p:ph idx="1"/>
          </p:nvPr>
        </p:nvSpPr>
        <p:spPr/>
        <p:txBody>
          <a:bodyPr/>
          <a:lstStyle/>
          <a:p>
            <a:r>
              <a:rPr lang="en-US" dirty="0"/>
              <a:t>First five object-oriented design principles</a:t>
            </a:r>
          </a:p>
          <a:p>
            <a:pPr lvl="1"/>
            <a:r>
              <a:rPr lang="en-US" b="1" dirty="0"/>
              <a:t>S</a:t>
            </a:r>
            <a:r>
              <a:rPr lang="en-US" dirty="0"/>
              <a:t> – Single-responsibility principle</a:t>
            </a:r>
          </a:p>
          <a:p>
            <a:pPr lvl="1"/>
            <a:r>
              <a:rPr lang="en-US" b="1" dirty="0"/>
              <a:t>O</a:t>
            </a:r>
            <a:r>
              <a:rPr lang="en-US" dirty="0"/>
              <a:t> – Open-closed principle</a:t>
            </a:r>
          </a:p>
          <a:p>
            <a:pPr lvl="1"/>
            <a:r>
              <a:rPr lang="en-US" b="1" dirty="0"/>
              <a:t>L</a:t>
            </a:r>
            <a:r>
              <a:rPr lang="en-US" dirty="0"/>
              <a:t> – </a:t>
            </a:r>
            <a:r>
              <a:rPr lang="en-US" dirty="0" err="1"/>
              <a:t>Liskov</a:t>
            </a:r>
            <a:r>
              <a:rPr lang="en-US" dirty="0"/>
              <a:t> substitution principle</a:t>
            </a:r>
          </a:p>
          <a:p>
            <a:pPr lvl="1"/>
            <a:r>
              <a:rPr lang="en-US" b="1" dirty="0"/>
              <a:t>I</a:t>
            </a:r>
            <a:r>
              <a:rPr lang="en-US" dirty="0"/>
              <a:t> – Interface segregation principle</a:t>
            </a:r>
          </a:p>
          <a:p>
            <a:pPr lvl="1"/>
            <a:r>
              <a:rPr lang="en-US" b="1" dirty="0"/>
              <a:t>D</a:t>
            </a:r>
            <a:r>
              <a:rPr lang="en-US" dirty="0"/>
              <a:t> – Dependency Inversion Principle</a:t>
            </a:r>
          </a:p>
        </p:txBody>
      </p:sp>
    </p:spTree>
    <p:extLst>
      <p:ext uri="{BB962C8B-B14F-4D97-AF65-F5344CB8AC3E}">
        <p14:creationId xmlns:p14="http://schemas.microsoft.com/office/powerpoint/2010/main" val="258028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9" name="Rectangle: Rounded Corners 8">
            <a:extLst>
              <a:ext uri="{FF2B5EF4-FFF2-40B4-BE49-F238E27FC236}">
                <a16:creationId xmlns:a16="http://schemas.microsoft.com/office/drawing/2014/main" id="{84115C49-2647-45DD-9A84-6F67C0A5A16A}"/>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4211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18083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32555474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module should have one, and only one, reason to change</a:t>
            </a:r>
          </a:p>
        </p:txBody>
      </p:sp>
    </p:spTree>
    <p:extLst>
      <p:ext uri="{BB962C8B-B14F-4D97-AF65-F5344CB8AC3E}">
        <p14:creationId xmlns:p14="http://schemas.microsoft.com/office/powerpoint/2010/main" val="205800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Single Responsibility Principle (SRP)</a:t>
            </a:r>
          </a:p>
        </p:txBody>
      </p:sp>
      <p:pic>
        <p:nvPicPr>
          <p:cNvPr id="4" name="Picture 3">
            <a:extLst>
              <a:ext uri="{FF2B5EF4-FFF2-40B4-BE49-F238E27FC236}">
                <a16:creationId xmlns:a16="http://schemas.microsoft.com/office/drawing/2014/main" id="{F8978C08-65B9-4693-B469-88ED305ADDB9}"/>
              </a:ext>
            </a:extLst>
          </p:cNvPr>
          <p:cNvPicPr>
            <a:picLocks noChangeAspect="1"/>
          </p:cNvPicPr>
          <p:nvPr/>
        </p:nvPicPr>
        <p:blipFill>
          <a:blip r:embed="rId3"/>
          <a:stretch>
            <a:fillRect/>
          </a:stretch>
        </p:blipFill>
        <p:spPr>
          <a:xfrm>
            <a:off x="2910000" y="1486205"/>
            <a:ext cx="6371999" cy="5006670"/>
          </a:xfrm>
          <a:prstGeom prst="rect">
            <a:avLst/>
          </a:prstGeom>
        </p:spPr>
      </p:pic>
    </p:spTree>
    <p:extLst>
      <p:ext uri="{BB962C8B-B14F-4D97-AF65-F5344CB8AC3E}">
        <p14:creationId xmlns:p14="http://schemas.microsoft.com/office/powerpoint/2010/main" val="918575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Open-Closed Principle (OCP)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842581" y="2108418"/>
            <a:ext cx="6506837" cy="2641164"/>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A software artifact should be open for extension but closed for modification</a:t>
            </a:r>
          </a:p>
        </p:txBody>
      </p:sp>
    </p:spTree>
    <p:extLst>
      <p:ext uri="{BB962C8B-B14F-4D97-AF65-F5344CB8AC3E}">
        <p14:creationId xmlns:p14="http://schemas.microsoft.com/office/powerpoint/2010/main" val="164392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313716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Let </a:t>
            </a:r>
            <a:r>
              <a:rPr lang="en-US" sz="3600" b="1" dirty="0">
                <a:solidFill>
                  <a:schemeClr val="bg1"/>
                </a:solidFill>
              </a:rPr>
              <a:t>q(x)</a:t>
            </a:r>
            <a:r>
              <a:rPr lang="en-US" sz="3600" dirty="0">
                <a:solidFill>
                  <a:schemeClr val="bg1"/>
                </a:solidFill>
              </a:rPr>
              <a:t> be a property provable about objects of </a:t>
            </a:r>
            <a:r>
              <a:rPr lang="en-US" sz="3600" b="1" dirty="0">
                <a:solidFill>
                  <a:schemeClr val="bg1"/>
                </a:solidFill>
              </a:rPr>
              <a:t>x</a:t>
            </a:r>
            <a:r>
              <a:rPr lang="en-US" sz="3600" dirty="0">
                <a:solidFill>
                  <a:schemeClr val="bg1"/>
                </a:solidFill>
              </a:rPr>
              <a:t> of type </a:t>
            </a:r>
            <a:r>
              <a:rPr lang="en-US" sz="3600" b="1" dirty="0">
                <a:solidFill>
                  <a:schemeClr val="bg1"/>
                </a:solidFill>
              </a:rPr>
              <a:t>T</a:t>
            </a:r>
            <a:r>
              <a:rPr lang="en-US" sz="3600" dirty="0">
                <a:solidFill>
                  <a:schemeClr val="bg1"/>
                </a:solidFill>
              </a:rPr>
              <a:t>. Then </a:t>
            </a:r>
            <a:r>
              <a:rPr lang="en-US" sz="3600" b="1" dirty="0">
                <a:solidFill>
                  <a:schemeClr val="bg1"/>
                </a:solidFill>
              </a:rPr>
              <a:t>q(y)</a:t>
            </a:r>
            <a:r>
              <a:rPr lang="en-US" sz="3600" dirty="0">
                <a:solidFill>
                  <a:schemeClr val="bg1"/>
                </a:solidFill>
              </a:rPr>
              <a:t> should be provable for objects </a:t>
            </a:r>
            <a:r>
              <a:rPr lang="en-US" sz="3600" b="1" dirty="0">
                <a:solidFill>
                  <a:schemeClr val="bg1"/>
                </a:solidFill>
              </a:rPr>
              <a:t>y</a:t>
            </a:r>
            <a:r>
              <a:rPr lang="en-US" sz="3600" dirty="0">
                <a:solidFill>
                  <a:schemeClr val="bg1"/>
                </a:solidFill>
              </a:rPr>
              <a:t> of type </a:t>
            </a:r>
            <a:r>
              <a:rPr lang="en-US" sz="3600" b="1" dirty="0">
                <a:solidFill>
                  <a:schemeClr val="bg1"/>
                </a:solidFill>
              </a:rPr>
              <a:t>y</a:t>
            </a:r>
            <a:r>
              <a:rPr lang="en-US" sz="3600" dirty="0">
                <a:solidFill>
                  <a:schemeClr val="bg1"/>
                </a:solidFill>
              </a:rPr>
              <a:t> where </a:t>
            </a:r>
            <a:r>
              <a:rPr lang="en-US" sz="3600" b="1" dirty="0">
                <a:solidFill>
                  <a:schemeClr val="bg1"/>
                </a:solidFill>
              </a:rPr>
              <a:t>S</a:t>
            </a:r>
            <a:r>
              <a:rPr lang="en-US" sz="3600" dirty="0">
                <a:solidFill>
                  <a:schemeClr val="bg1"/>
                </a:solidFill>
              </a:rPr>
              <a:t> is a subtype of </a:t>
            </a:r>
            <a:r>
              <a:rPr lang="en-US" sz="3600" b="1" dirty="0">
                <a:solidFill>
                  <a:schemeClr val="bg1"/>
                </a:solidFill>
              </a:rPr>
              <a:t>T</a:t>
            </a:r>
            <a:r>
              <a:rPr lang="en-US" sz="3600" dirty="0">
                <a:solidFill>
                  <a:schemeClr val="bg1"/>
                </a:solidFill>
              </a:rPr>
              <a:t>.</a:t>
            </a:r>
          </a:p>
        </p:txBody>
      </p:sp>
    </p:spTree>
    <p:extLst>
      <p:ext uri="{BB962C8B-B14F-4D97-AF65-F5344CB8AC3E}">
        <p14:creationId xmlns:p14="http://schemas.microsoft.com/office/powerpoint/2010/main" val="10459058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019873" y="1855686"/>
            <a:ext cx="8152253" cy="314662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Every derived class should be substitutable for their base class</a:t>
            </a:r>
          </a:p>
        </p:txBody>
      </p:sp>
    </p:spTree>
    <p:extLst>
      <p:ext uri="{BB962C8B-B14F-4D97-AF65-F5344CB8AC3E}">
        <p14:creationId xmlns:p14="http://schemas.microsoft.com/office/powerpoint/2010/main" val="32389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err="1"/>
              <a:t>Liskov</a:t>
            </a:r>
            <a:r>
              <a:rPr lang="en-US" sz="4000" dirty="0"/>
              <a:t> Substitution Principle (LSP)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838200" y="1690688"/>
            <a:ext cx="10722564" cy="104175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Every derived class should be substitutable for their base class</a:t>
            </a:r>
          </a:p>
        </p:txBody>
      </p:sp>
      <p:pic>
        <p:nvPicPr>
          <p:cNvPr id="4" name="Picture 3">
            <a:extLst>
              <a:ext uri="{FF2B5EF4-FFF2-40B4-BE49-F238E27FC236}">
                <a16:creationId xmlns:a16="http://schemas.microsoft.com/office/drawing/2014/main" id="{28EF143E-E8B5-497B-A9CD-E9B9BFF92C88}"/>
              </a:ext>
            </a:extLst>
          </p:cNvPr>
          <p:cNvPicPr>
            <a:picLocks noChangeAspect="1"/>
          </p:cNvPicPr>
          <p:nvPr/>
        </p:nvPicPr>
        <p:blipFill>
          <a:blip r:embed="rId3"/>
          <a:stretch>
            <a:fillRect/>
          </a:stretch>
        </p:blipFill>
        <p:spPr>
          <a:xfrm>
            <a:off x="734717" y="3202915"/>
            <a:ext cx="10722565" cy="2499152"/>
          </a:xfrm>
          <a:prstGeom prst="rect">
            <a:avLst/>
          </a:prstGeom>
        </p:spPr>
      </p:pic>
    </p:spTree>
    <p:extLst>
      <p:ext uri="{BB962C8B-B14F-4D97-AF65-F5344CB8AC3E}">
        <p14:creationId xmlns:p14="http://schemas.microsoft.com/office/powerpoint/2010/main" val="98870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5136-6120-4AA8-B9E8-2550F5100CFA}"/>
              </a:ext>
            </a:extLst>
          </p:cNvPr>
          <p:cNvSpPr>
            <a:spLocks noGrp="1"/>
          </p:cNvSpPr>
          <p:nvPr>
            <p:ph type="title"/>
          </p:nvPr>
        </p:nvSpPr>
        <p:spPr/>
        <p:txBody>
          <a:bodyPr>
            <a:normAutofit/>
          </a:bodyPr>
          <a:lstStyle/>
          <a:p>
            <a:r>
              <a:rPr lang="en-US" sz="4300" dirty="0"/>
              <a:t>Interface Segregation Principle (ISP)</a:t>
            </a:r>
          </a:p>
        </p:txBody>
      </p:sp>
      <p:sp>
        <p:nvSpPr>
          <p:cNvPr id="3" name="Rectangle: Rounded Corners 2">
            <a:extLst>
              <a:ext uri="{FF2B5EF4-FFF2-40B4-BE49-F238E27FC236}">
                <a16:creationId xmlns:a16="http://schemas.microsoft.com/office/drawing/2014/main" id="{2FF29064-31B8-454D-923A-B0CEBFDD51B1}"/>
              </a:ext>
            </a:extLst>
          </p:cNvPr>
          <p:cNvSpPr/>
          <p:nvPr/>
        </p:nvSpPr>
        <p:spPr>
          <a:xfrm>
            <a:off x="2140945" y="2351246"/>
            <a:ext cx="7910110" cy="1107852"/>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 client should never be forced to implement an interface that it does not use</a:t>
            </a:r>
          </a:p>
        </p:txBody>
      </p:sp>
      <p:sp>
        <p:nvSpPr>
          <p:cNvPr id="4" name="Rectangle: Rounded Corners 3">
            <a:extLst>
              <a:ext uri="{FF2B5EF4-FFF2-40B4-BE49-F238E27FC236}">
                <a16:creationId xmlns:a16="http://schemas.microsoft.com/office/drawing/2014/main" id="{420B0F6E-9930-4AC8-8951-EDA86A3B7846}"/>
              </a:ext>
            </a:extLst>
          </p:cNvPr>
          <p:cNvSpPr/>
          <p:nvPr/>
        </p:nvSpPr>
        <p:spPr>
          <a:xfrm>
            <a:off x="2140945" y="4075586"/>
            <a:ext cx="7910110" cy="110785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Clients should not be forced to depend on methods they do not use</a:t>
            </a:r>
          </a:p>
        </p:txBody>
      </p:sp>
    </p:spTree>
    <p:extLst>
      <p:ext uri="{BB962C8B-B14F-4D97-AF65-F5344CB8AC3E}">
        <p14:creationId xmlns:p14="http://schemas.microsoft.com/office/powerpoint/2010/main" val="37881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5" name="Rectangle: Rounded Corners 4">
            <a:extLst>
              <a:ext uri="{FF2B5EF4-FFF2-40B4-BE49-F238E27FC236}">
                <a16:creationId xmlns:a16="http://schemas.microsoft.com/office/drawing/2014/main" id="{6F03E735-3A26-4B6A-8296-B1FA6712020B}"/>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Test-Driven Development</a:t>
            </a:r>
          </a:p>
        </p:txBody>
      </p:sp>
    </p:spTree>
    <p:extLst>
      <p:ext uri="{BB962C8B-B14F-4D97-AF65-F5344CB8AC3E}">
        <p14:creationId xmlns:p14="http://schemas.microsoft.com/office/powerpoint/2010/main" val="31746398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02344 -0.11528 " pathEditMode="relative" rAng="0" ptsTypes="AA">
                                      <p:cBhvr>
                                        <p:cTn id="6" dur="1000" fill="hold"/>
                                        <p:tgtEl>
                                          <p:spTgt spid="5"/>
                                        </p:tgtEl>
                                        <p:attrNameLst>
                                          <p:attrName>ppt_x</p:attrName>
                                          <p:attrName>ppt_y</p:attrName>
                                        </p:attrNameLst>
                                      </p:cBhvr>
                                      <p:rCtr x="1172" y="-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D0F1-2640-484E-B290-5DF4411E3A79}"/>
              </a:ext>
            </a:extLst>
          </p:cNvPr>
          <p:cNvSpPr>
            <a:spLocks noGrp="1"/>
          </p:cNvSpPr>
          <p:nvPr>
            <p:ph type="title"/>
          </p:nvPr>
        </p:nvSpPr>
        <p:spPr/>
        <p:txBody>
          <a:bodyPr>
            <a:normAutofit/>
          </a:bodyPr>
          <a:lstStyle/>
          <a:p>
            <a:r>
              <a:rPr lang="en-US" sz="4000" dirty="0"/>
              <a:t>Dependency Inversion Principle (DIP)</a:t>
            </a:r>
          </a:p>
        </p:txBody>
      </p:sp>
      <p:sp>
        <p:nvSpPr>
          <p:cNvPr id="3" name="Rectangle: Rounded Corners 2">
            <a:extLst>
              <a:ext uri="{FF2B5EF4-FFF2-40B4-BE49-F238E27FC236}">
                <a16:creationId xmlns:a16="http://schemas.microsoft.com/office/drawing/2014/main" id="{476E8CB6-C9D7-4A26-A23E-6CE125F63C35}"/>
              </a:ext>
            </a:extLst>
          </p:cNvPr>
          <p:cNvSpPr/>
          <p:nvPr/>
        </p:nvSpPr>
        <p:spPr>
          <a:xfrm>
            <a:off x="2555970" y="2065334"/>
            <a:ext cx="7080060" cy="2727331"/>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Entities must depend on abstractions not on concretions.</a:t>
            </a:r>
          </a:p>
        </p:txBody>
      </p:sp>
    </p:spTree>
    <p:extLst>
      <p:ext uri="{BB962C8B-B14F-4D97-AF65-F5344CB8AC3E}">
        <p14:creationId xmlns:p14="http://schemas.microsoft.com/office/powerpoint/2010/main" val="41840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46DE-87B8-44CB-9F2F-439591D00B1C}"/>
              </a:ext>
            </a:extLst>
          </p:cNvPr>
          <p:cNvSpPr>
            <a:spLocks noGrp="1"/>
          </p:cNvSpPr>
          <p:nvPr>
            <p:ph type="title"/>
          </p:nvPr>
        </p:nvSpPr>
        <p:spPr/>
        <p:txBody>
          <a:bodyPr/>
          <a:lstStyle/>
          <a:p>
            <a:r>
              <a:rPr lang="en-US" dirty="0"/>
              <a:t>Other Key Principles</a:t>
            </a:r>
          </a:p>
        </p:txBody>
      </p:sp>
      <p:sp>
        <p:nvSpPr>
          <p:cNvPr id="3" name="Text Placeholder 2">
            <a:extLst>
              <a:ext uri="{FF2B5EF4-FFF2-40B4-BE49-F238E27FC236}">
                <a16:creationId xmlns:a16="http://schemas.microsoft.com/office/drawing/2014/main" id="{AEA4BE1B-C6BF-469C-AE71-3613C9157013}"/>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079861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DRY – Don’t Repeat Yourself</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Every piece of knowledge must have a single, unambiguous, authoritative representation within a system</a:t>
            </a:r>
          </a:p>
        </p:txBody>
      </p:sp>
    </p:spTree>
    <p:extLst>
      <p:ext uri="{BB962C8B-B14F-4D97-AF65-F5344CB8AC3E}">
        <p14:creationId xmlns:p14="http://schemas.microsoft.com/office/powerpoint/2010/main" val="4228111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FAB52324-DE25-442C-9C02-7360685A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67" y="1367683"/>
            <a:ext cx="3886200" cy="3886200"/>
          </a:xfrm>
          <a:prstGeom prst="ellipse">
            <a:avLst/>
          </a:prstGeom>
        </p:spPr>
      </p:pic>
      <p:sp>
        <p:nvSpPr>
          <p:cNvPr id="5" name="TextBox 4">
            <a:extLst>
              <a:ext uri="{FF2B5EF4-FFF2-40B4-BE49-F238E27FC236}">
                <a16:creationId xmlns:a16="http://schemas.microsoft.com/office/drawing/2014/main" id="{D7330DDB-E749-43E3-884C-9EB7B00CF072}"/>
              </a:ext>
            </a:extLst>
          </p:cNvPr>
          <p:cNvSpPr txBox="1"/>
          <p:nvPr/>
        </p:nvSpPr>
        <p:spPr>
          <a:xfrm>
            <a:off x="4573361" y="989189"/>
            <a:ext cx="7336417" cy="3416320"/>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solidFill>
              </a:rPr>
              <a:t>If you write it once, think about encapsulating it.</a:t>
            </a:r>
          </a:p>
          <a:p>
            <a:pPr marL="571500" indent="-571500">
              <a:buFont typeface="Arial" panose="020B0604020202020204" pitchFamily="34" charset="0"/>
              <a:buChar char="•"/>
            </a:pPr>
            <a:r>
              <a:rPr lang="en-US" sz="3600" dirty="0">
                <a:solidFill>
                  <a:schemeClr val="bg1"/>
                </a:solidFill>
              </a:rPr>
              <a:t>If you write it twice, you have to encapsulate it.</a:t>
            </a:r>
          </a:p>
          <a:p>
            <a:pPr marL="571500" indent="-571500">
              <a:buFont typeface="Arial" panose="020B0604020202020204" pitchFamily="34" charset="0"/>
              <a:buChar char="•"/>
            </a:pPr>
            <a:r>
              <a:rPr lang="en-US" sz="3600" dirty="0">
                <a:solidFill>
                  <a:schemeClr val="bg1"/>
                </a:solidFill>
              </a:rPr>
              <a:t>If your write it three times, programming isn’t for you.</a:t>
            </a:r>
          </a:p>
        </p:txBody>
      </p:sp>
      <p:sp>
        <p:nvSpPr>
          <p:cNvPr id="6" name="TextBox 5">
            <a:extLst>
              <a:ext uri="{FF2B5EF4-FFF2-40B4-BE49-F238E27FC236}">
                <a16:creationId xmlns:a16="http://schemas.microsoft.com/office/drawing/2014/main" id="{F186D564-9EFB-4721-B0B2-AA202C188A2D}"/>
              </a:ext>
            </a:extLst>
          </p:cNvPr>
          <p:cNvSpPr txBox="1"/>
          <p:nvPr/>
        </p:nvSpPr>
        <p:spPr>
          <a:xfrm>
            <a:off x="4573361" y="4548727"/>
            <a:ext cx="7336417" cy="1384995"/>
          </a:xfrm>
          <a:prstGeom prst="rect">
            <a:avLst/>
          </a:prstGeom>
          <a:noFill/>
        </p:spPr>
        <p:txBody>
          <a:bodyPr wrap="square" rtlCol="0">
            <a:spAutoFit/>
          </a:bodyPr>
          <a:lstStyle/>
          <a:p>
            <a:r>
              <a:rPr lang="en-US" sz="2800" b="1" dirty="0">
                <a:solidFill>
                  <a:schemeClr val="bg1">
                    <a:lumMod val="65000"/>
                  </a:schemeClr>
                </a:solidFill>
              </a:rPr>
              <a:t>Phil Japikse, </a:t>
            </a:r>
            <a:r>
              <a:rPr lang="en-US" sz="2800" dirty="0">
                <a:solidFill>
                  <a:schemeClr val="bg1">
                    <a:lumMod val="65000"/>
                  </a:schemeClr>
                </a:solidFill>
              </a:rPr>
              <a:t>Microsoft MVP, ASP Insider, MCSD, MCDBA, PSM II, PSD, CSM, Consultant, Coach, Author, Trainer</a:t>
            </a:r>
          </a:p>
        </p:txBody>
      </p:sp>
    </p:spTree>
    <p:extLst>
      <p:ext uri="{BB962C8B-B14F-4D97-AF65-F5344CB8AC3E}">
        <p14:creationId xmlns:p14="http://schemas.microsoft.com/office/powerpoint/2010/main" val="2154740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KISS – Keep it Simple Stupid</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The simplest explanation tends to be the right one</a:t>
            </a:r>
          </a:p>
        </p:txBody>
      </p:sp>
    </p:spTree>
    <p:extLst>
      <p:ext uri="{BB962C8B-B14F-4D97-AF65-F5344CB8AC3E}">
        <p14:creationId xmlns:p14="http://schemas.microsoft.com/office/powerpoint/2010/main" val="4032535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FD0B-4996-4208-BD8E-319859F95D7F}"/>
              </a:ext>
            </a:extLst>
          </p:cNvPr>
          <p:cNvSpPr>
            <a:spLocks noGrp="1"/>
          </p:cNvSpPr>
          <p:nvPr>
            <p:ph type="title"/>
          </p:nvPr>
        </p:nvSpPr>
        <p:spPr/>
        <p:txBody>
          <a:bodyPr/>
          <a:lstStyle/>
          <a:p>
            <a:r>
              <a:rPr lang="en-US" dirty="0"/>
              <a:t>YANGI – You Aren’t Going to Need It</a:t>
            </a:r>
          </a:p>
        </p:txBody>
      </p:sp>
      <p:sp>
        <p:nvSpPr>
          <p:cNvPr id="3" name="Rectangle: Rounded Corners 2">
            <a:extLst>
              <a:ext uri="{FF2B5EF4-FFF2-40B4-BE49-F238E27FC236}">
                <a16:creationId xmlns:a16="http://schemas.microsoft.com/office/drawing/2014/main" id="{3B28E9E5-EDC0-46F6-BB57-DCCEA3F62589}"/>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Implement things when you actually need them</a:t>
            </a:r>
          </a:p>
        </p:txBody>
      </p:sp>
    </p:spTree>
    <p:extLst>
      <p:ext uri="{BB962C8B-B14F-4D97-AF65-F5344CB8AC3E}">
        <p14:creationId xmlns:p14="http://schemas.microsoft.com/office/powerpoint/2010/main" val="38467079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0204-A4C2-4BF8-B15B-F69673ACE66C}"/>
              </a:ext>
            </a:extLst>
          </p:cNvPr>
          <p:cNvSpPr>
            <a:spLocks noGrp="1"/>
          </p:cNvSpPr>
          <p:nvPr>
            <p:ph type="title"/>
          </p:nvPr>
        </p:nvSpPr>
        <p:spPr/>
        <p:txBody>
          <a:bodyPr/>
          <a:lstStyle/>
          <a:p>
            <a:r>
              <a:rPr lang="en-US" dirty="0"/>
              <a:t>Key Practices</a:t>
            </a:r>
          </a:p>
        </p:txBody>
      </p:sp>
      <p:sp>
        <p:nvSpPr>
          <p:cNvPr id="3" name="Text Placeholder 2">
            <a:extLst>
              <a:ext uri="{FF2B5EF4-FFF2-40B4-BE49-F238E27FC236}">
                <a16:creationId xmlns:a16="http://schemas.microsoft.com/office/drawing/2014/main" id="{BF0226AE-C677-45FB-AD0F-AF86076F0422}"/>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2777386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852E-6AFA-4A20-B527-480137E3A301}"/>
              </a:ext>
            </a:extLst>
          </p:cNvPr>
          <p:cNvSpPr>
            <a:spLocks noGrp="1"/>
          </p:cNvSpPr>
          <p:nvPr>
            <p:ph type="title"/>
          </p:nvPr>
        </p:nvSpPr>
        <p:spPr/>
        <p:txBody>
          <a:bodyPr/>
          <a:lstStyle/>
          <a:p>
            <a:r>
              <a:rPr lang="en-US" dirty="0"/>
              <a:t>TDD – Test Driven Development</a:t>
            </a:r>
          </a:p>
        </p:txBody>
      </p:sp>
      <p:sp>
        <p:nvSpPr>
          <p:cNvPr id="3" name="Rectangle: Rounded Corners 2">
            <a:extLst>
              <a:ext uri="{FF2B5EF4-FFF2-40B4-BE49-F238E27FC236}">
                <a16:creationId xmlns:a16="http://schemas.microsoft.com/office/drawing/2014/main" id="{56A20E3C-A6D9-4054-8CBD-02D7428668EC}"/>
              </a:ext>
            </a:extLst>
          </p:cNvPr>
          <p:cNvSpPr/>
          <p:nvPr/>
        </p:nvSpPr>
        <p:spPr>
          <a:xfrm>
            <a:off x="424838" y="2076277"/>
            <a:ext cx="11140347"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Repetition of very short development cycle</a:t>
            </a:r>
          </a:p>
        </p:txBody>
      </p:sp>
      <p:sp>
        <p:nvSpPr>
          <p:cNvPr id="4" name="Rectangle: Rounded Corners 3">
            <a:extLst>
              <a:ext uri="{FF2B5EF4-FFF2-40B4-BE49-F238E27FC236}">
                <a16:creationId xmlns:a16="http://schemas.microsoft.com/office/drawing/2014/main" id="{DEC6DC99-5D46-420F-B7A9-2EBBB3BA6BEB}"/>
              </a:ext>
            </a:extLst>
          </p:cNvPr>
          <p:cNvSpPr/>
          <p:nvPr/>
        </p:nvSpPr>
        <p:spPr>
          <a:xfrm>
            <a:off x="424838"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Requirements turned into very specific test cases</a:t>
            </a:r>
          </a:p>
        </p:txBody>
      </p:sp>
      <p:sp>
        <p:nvSpPr>
          <p:cNvPr id="5" name="Rectangle: Rounded Corners 4">
            <a:extLst>
              <a:ext uri="{FF2B5EF4-FFF2-40B4-BE49-F238E27FC236}">
                <a16:creationId xmlns:a16="http://schemas.microsoft.com/office/drawing/2014/main" id="{3B5F2262-8CF4-44E7-8E7C-6ABD00277962}"/>
              </a:ext>
            </a:extLst>
          </p:cNvPr>
          <p:cNvSpPr/>
          <p:nvPr/>
        </p:nvSpPr>
        <p:spPr>
          <a:xfrm>
            <a:off x="6107016" y="3808024"/>
            <a:ext cx="5458169" cy="1524141"/>
          </a:xfrm>
          <a:prstGeom prst="roundRect">
            <a:avLst/>
          </a:prstGeom>
          <a:solidFill>
            <a:srgbClr val="0222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Software is written only to pass new tests</a:t>
            </a:r>
          </a:p>
        </p:txBody>
      </p:sp>
    </p:spTree>
    <p:extLst>
      <p:ext uri="{BB962C8B-B14F-4D97-AF65-F5344CB8AC3E}">
        <p14:creationId xmlns:p14="http://schemas.microsoft.com/office/powerpoint/2010/main" val="272481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any production code until you have first written a failing unit test</a:t>
            </a:r>
          </a:p>
        </p:txBody>
      </p:sp>
    </p:spTree>
    <p:extLst>
      <p:ext uri="{BB962C8B-B14F-4D97-AF65-F5344CB8AC3E}">
        <p14:creationId xmlns:p14="http://schemas.microsoft.com/office/powerpoint/2010/main" val="318881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of a unit test than is sufficient to fail – and not compiling is failing</a:t>
            </a:r>
          </a:p>
        </p:txBody>
      </p:sp>
    </p:spTree>
    <p:extLst>
      <p:ext uri="{BB962C8B-B14F-4D97-AF65-F5344CB8AC3E}">
        <p14:creationId xmlns:p14="http://schemas.microsoft.com/office/powerpoint/2010/main" val="3954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A345597B-BA05-4E2B-B373-28FB2DBFD615}"/>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2053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EAB1-B5D9-403C-880A-C7E9F29F5B4E}"/>
              </a:ext>
            </a:extLst>
          </p:cNvPr>
          <p:cNvSpPr>
            <a:spLocks noGrp="1"/>
          </p:cNvSpPr>
          <p:nvPr>
            <p:ph type="title"/>
          </p:nvPr>
        </p:nvSpPr>
        <p:spPr/>
        <p:txBody>
          <a:bodyPr/>
          <a:lstStyle/>
          <a:p>
            <a:r>
              <a:rPr lang="en-US" dirty="0"/>
              <a:t>Three Laws of TDD</a:t>
            </a:r>
          </a:p>
        </p:txBody>
      </p:sp>
      <p:sp>
        <p:nvSpPr>
          <p:cNvPr id="3" name="Rectangle: Rounded Corners 2">
            <a:extLst>
              <a:ext uri="{FF2B5EF4-FFF2-40B4-BE49-F238E27FC236}">
                <a16:creationId xmlns:a16="http://schemas.microsoft.com/office/drawing/2014/main" id="{8F7F2B05-40C4-4289-8FB9-65DFA34ADC07}"/>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You are not allowed to write more code that is sufficient to pass the currently failing unit test</a:t>
            </a:r>
          </a:p>
        </p:txBody>
      </p:sp>
    </p:spTree>
    <p:extLst>
      <p:ext uri="{BB962C8B-B14F-4D97-AF65-F5344CB8AC3E}">
        <p14:creationId xmlns:p14="http://schemas.microsoft.com/office/powerpoint/2010/main" val="196279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Pair Programing</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2266491" y="2416890"/>
            <a:ext cx="7659018" cy="202421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Two programmers work together at one workstation</a:t>
            </a:r>
          </a:p>
        </p:txBody>
      </p:sp>
    </p:spTree>
    <p:extLst>
      <p:ext uri="{BB962C8B-B14F-4D97-AF65-F5344CB8AC3E}">
        <p14:creationId xmlns:p14="http://schemas.microsoft.com/office/powerpoint/2010/main" val="1321999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3318257" y="396843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230547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6" name="Rectangle: Rounded Corners 5">
            <a:extLst>
              <a:ext uri="{FF2B5EF4-FFF2-40B4-BE49-F238E27FC236}">
                <a16:creationId xmlns:a16="http://schemas.microsoft.com/office/drawing/2014/main" id="{0E1CBE18-CC3D-4BAD-863A-1C79EA672BC0}"/>
              </a:ext>
            </a:extLst>
          </p:cNvPr>
          <p:cNvSpPr/>
          <p:nvPr/>
        </p:nvSpPr>
        <p:spPr>
          <a:xfrm>
            <a:off x="3318257" y="204231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7" name="Rectangle: Rounded Corners 6">
            <a:extLst>
              <a:ext uri="{FF2B5EF4-FFF2-40B4-BE49-F238E27FC236}">
                <a16:creationId xmlns:a16="http://schemas.microsoft.com/office/drawing/2014/main" id="{1585E3C1-FD62-4D65-86E9-D7A5130CE7EA}"/>
              </a:ext>
            </a:extLst>
          </p:cNvPr>
          <p:cNvSpPr/>
          <p:nvPr/>
        </p:nvSpPr>
        <p:spPr>
          <a:xfrm>
            <a:off x="3318257" y="3990469"/>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Tree>
    <p:extLst>
      <p:ext uri="{BB962C8B-B14F-4D97-AF65-F5344CB8AC3E}">
        <p14:creationId xmlns:p14="http://schemas.microsoft.com/office/powerpoint/2010/main" val="357480071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2362 0.00695 " pathEditMode="relative" rAng="0" ptsTypes="AA">
                                      <p:cBhvr>
                                        <p:cTn id="6" dur="2000" fill="hold"/>
                                        <p:tgtEl>
                                          <p:spTgt spid="6"/>
                                        </p:tgtEl>
                                        <p:attrNameLst>
                                          <p:attrName>ppt_x</p:attrName>
                                          <p:attrName>ppt_y</p:attrName>
                                        </p:attrNameLst>
                                      </p:cBhvr>
                                      <p:rCtr x="-11810" y="347"/>
                                    </p:animMotion>
                                  </p:childTnLst>
                                </p:cTn>
                              </p:par>
                              <p:par>
                                <p:cTn id="7" presetID="42" presetClass="path" presetSubtype="0" accel="50000" decel="50000" fill="hold" grpId="0" nodeType="withEffect">
                                  <p:stCondLst>
                                    <p:cond delay="0"/>
                                  </p:stCondLst>
                                  <p:childTnLst>
                                    <p:animMotion origin="layout" path="M 0 -2.22222E-6 L -0.2362 -0.00208 " pathEditMode="relative" rAng="0" ptsTypes="AA">
                                      <p:cBhvr>
                                        <p:cTn id="8" dur="2000" fill="hold"/>
                                        <p:tgtEl>
                                          <p:spTgt spid="7"/>
                                        </p:tgtEl>
                                        <p:attrNameLst>
                                          <p:attrName>ppt_x</p:attrName>
                                          <p:attrName>ppt_y</p:attrName>
                                        </p:attrNameLst>
                                      </p:cBhvr>
                                      <p:rCtr x="-11810"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F5A4-3C1C-4636-9094-4EF13D1C5631}"/>
              </a:ext>
            </a:extLst>
          </p:cNvPr>
          <p:cNvSpPr>
            <a:spLocks noGrp="1"/>
          </p:cNvSpPr>
          <p:nvPr>
            <p:ph type="title"/>
          </p:nvPr>
        </p:nvSpPr>
        <p:spPr/>
        <p:txBody>
          <a:bodyPr/>
          <a:lstStyle/>
          <a:p>
            <a:r>
              <a:rPr lang="en-US" dirty="0"/>
              <a:t>Practicing – Coding Katas</a:t>
            </a:r>
          </a:p>
        </p:txBody>
      </p:sp>
      <p:sp>
        <p:nvSpPr>
          <p:cNvPr id="3" name="Rectangle: Rounded Corners 2">
            <a:extLst>
              <a:ext uri="{FF2B5EF4-FFF2-40B4-BE49-F238E27FC236}">
                <a16:creationId xmlns:a16="http://schemas.microsoft.com/office/drawing/2014/main" id="{7E03507C-E84C-45DF-92BD-E1D329CACCF6}"/>
              </a:ext>
            </a:extLst>
          </p:cNvPr>
          <p:cNvSpPr/>
          <p:nvPr/>
        </p:nvSpPr>
        <p:spPr>
          <a:xfrm>
            <a:off x="453866" y="205333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Practice, Practice</a:t>
            </a:r>
          </a:p>
        </p:txBody>
      </p:sp>
      <p:sp>
        <p:nvSpPr>
          <p:cNvPr id="4" name="Rectangle: Rounded Corners 3">
            <a:extLst>
              <a:ext uri="{FF2B5EF4-FFF2-40B4-BE49-F238E27FC236}">
                <a16:creationId xmlns:a16="http://schemas.microsoft.com/office/drawing/2014/main" id="{00103986-381B-4EFD-84A7-1C94A080166D}"/>
              </a:ext>
            </a:extLst>
          </p:cNvPr>
          <p:cNvSpPr/>
          <p:nvPr/>
        </p:nvSpPr>
        <p:spPr>
          <a:xfrm>
            <a:off x="453866" y="4001486"/>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Practice on </a:t>
            </a:r>
            <a:r>
              <a:rPr lang="en-US" sz="3600" b="1" i="1" dirty="0">
                <a:solidFill>
                  <a:schemeClr val="bg1"/>
                </a:solidFill>
              </a:rPr>
              <a:t>how</a:t>
            </a:r>
            <a:r>
              <a:rPr lang="en-US" sz="3600" b="1" dirty="0">
                <a:solidFill>
                  <a:schemeClr val="bg1"/>
                </a:solidFill>
              </a:rPr>
              <a:t> to solve the problem</a:t>
            </a:r>
          </a:p>
        </p:txBody>
      </p:sp>
      <p:sp>
        <p:nvSpPr>
          <p:cNvPr id="5" name="TextBox 4">
            <a:extLst>
              <a:ext uri="{FF2B5EF4-FFF2-40B4-BE49-F238E27FC236}">
                <a16:creationId xmlns:a16="http://schemas.microsoft.com/office/drawing/2014/main" id="{F255B61E-3F88-4B2D-8979-F853E2958F7B}"/>
              </a:ext>
            </a:extLst>
          </p:cNvPr>
          <p:cNvSpPr txBox="1"/>
          <p:nvPr/>
        </p:nvSpPr>
        <p:spPr>
          <a:xfrm>
            <a:off x="6830458" y="2752368"/>
            <a:ext cx="5177928" cy="2123658"/>
          </a:xfrm>
          <a:prstGeom prst="rect">
            <a:avLst/>
          </a:prstGeom>
          <a:noFill/>
        </p:spPr>
        <p:txBody>
          <a:bodyPr wrap="square" rtlCol="0">
            <a:spAutoFit/>
          </a:bodyPr>
          <a:lstStyle/>
          <a:p>
            <a:pPr marL="285750" indent="-285750">
              <a:buFont typeface="Arial" panose="020B0604020202020204" pitchFamily="34" charset="0"/>
              <a:buChar char="•"/>
            </a:pPr>
            <a:r>
              <a:rPr lang="en-US" sz="4400" dirty="0">
                <a:solidFill>
                  <a:schemeClr val="bg1"/>
                </a:solidFill>
              </a:rPr>
              <a:t>codingdojo.org/kata</a:t>
            </a:r>
          </a:p>
          <a:p>
            <a:pPr marL="285750" indent="-285750">
              <a:buFont typeface="Arial" panose="020B0604020202020204" pitchFamily="34" charset="0"/>
              <a:buChar char="•"/>
            </a:pPr>
            <a:r>
              <a:rPr lang="en-US" sz="4400" dirty="0">
                <a:solidFill>
                  <a:schemeClr val="bg1"/>
                </a:solidFill>
              </a:rPr>
              <a:t>Codekata.com</a:t>
            </a:r>
          </a:p>
          <a:p>
            <a:pPr marL="285750" indent="-285750">
              <a:buFont typeface="Arial" panose="020B0604020202020204" pitchFamily="34" charset="0"/>
              <a:buChar char="•"/>
            </a:pPr>
            <a:r>
              <a:rPr lang="en-US" sz="4400" dirty="0">
                <a:solidFill>
                  <a:schemeClr val="bg1"/>
                </a:solidFill>
              </a:rPr>
              <a:t>Codewars.com</a:t>
            </a:r>
          </a:p>
        </p:txBody>
      </p:sp>
    </p:spTree>
    <p:extLst>
      <p:ext uri="{BB962C8B-B14F-4D97-AF65-F5344CB8AC3E}">
        <p14:creationId xmlns:p14="http://schemas.microsoft.com/office/powerpoint/2010/main" val="18915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509-37F3-4128-88B8-8FD4B0400601}"/>
              </a:ext>
            </a:extLst>
          </p:cNvPr>
          <p:cNvSpPr>
            <a:spLocks noGrp="1"/>
          </p:cNvSpPr>
          <p:nvPr>
            <p:ph type="title"/>
          </p:nvPr>
        </p:nvSpPr>
        <p:spPr/>
        <p:txBody>
          <a:bodyPr/>
          <a:lstStyle/>
          <a:p>
            <a:r>
              <a:rPr lang="en-US" dirty="0"/>
              <a:t>Code Smells</a:t>
            </a:r>
          </a:p>
        </p:txBody>
      </p:sp>
      <p:sp>
        <p:nvSpPr>
          <p:cNvPr id="3" name="Text Placeholder 2">
            <a:extLst>
              <a:ext uri="{FF2B5EF4-FFF2-40B4-BE49-F238E27FC236}">
                <a16:creationId xmlns:a16="http://schemas.microsoft.com/office/drawing/2014/main" id="{BE3DC5FE-D30B-41FA-A29B-BD49235C7760}"/>
              </a:ext>
            </a:extLst>
          </p:cNvPr>
          <p:cNvSpPr>
            <a:spLocks noGrp="1"/>
          </p:cNvSpPr>
          <p:nvPr>
            <p:ph type="body" idx="1"/>
          </p:nvPr>
        </p:nvSpPr>
        <p:spPr/>
        <p:txBody>
          <a:bodyPr/>
          <a:lstStyle/>
          <a:p>
            <a:r>
              <a:rPr lang="en-US" dirty="0"/>
              <a:t>Software Craftsmanship for New Developers</a:t>
            </a:r>
          </a:p>
        </p:txBody>
      </p:sp>
    </p:spTree>
    <p:extLst>
      <p:ext uri="{BB962C8B-B14F-4D97-AF65-F5344CB8AC3E}">
        <p14:creationId xmlns:p14="http://schemas.microsoft.com/office/powerpoint/2010/main" val="1559777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1DCC-7CA1-4611-8249-6627B010A5D8}"/>
              </a:ext>
            </a:extLst>
          </p:cNvPr>
          <p:cNvSpPr>
            <a:spLocks noGrp="1"/>
          </p:cNvSpPr>
          <p:nvPr>
            <p:ph type="title"/>
          </p:nvPr>
        </p:nvSpPr>
        <p:spPr/>
        <p:txBody>
          <a:bodyPr/>
          <a:lstStyle/>
          <a:p>
            <a:r>
              <a:rPr lang="en-US" dirty="0"/>
              <a:t>Code Smells</a:t>
            </a:r>
          </a:p>
        </p:txBody>
      </p:sp>
      <p:sp>
        <p:nvSpPr>
          <p:cNvPr id="3" name="Rectangle: Rounded Corners 2">
            <a:extLst>
              <a:ext uri="{FF2B5EF4-FFF2-40B4-BE49-F238E27FC236}">
                <a16:creationId xmlns:a16="http://schemas.microsoft.com/office/drawing/2014/main" id="{27CCEF2A-873E-438B-AF8B-FA4CF3B13A42}"/>
              </a:ext>
            </a:extLst>
          </p:cNvPr>
          <p:cNvSpPr/>
          <p:nvPr/>
        </p:nvSpPr>
        <p:spPr>
          <a:xfrm>
            <a:off x="1675481" y="2120344"/>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Comments</a:t>
            </a:r>
          </a:p>
        </p:txBody>
      </p:sp>
      <p:sp>
        <p:nvSpPr>
          <p:cNvPr id="4" name="Rectangle: Rounded Corners 3">
            <a:extLst>
              <a:ext uri="{FF2B5EF4-FFF2-40B4-BE49-F238E27FC236}">
                <a16:creationId xmlns:a16="http://schemas.microsoft.com/office/drawing/2014/main" id="{4AB07DAB-3787-458E-8750-DE84E180075F}"/>
              </a:ext>
            </a:extLst>
          </p:cNvPr>
          <p:cNvSpPr/>
          <p:nvPr/>
        </p:nvSpPr>
        <p:spPr>
          <a:xfrm>
            <a:off x="6290630" y="2147081"/>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Environment</a:t>
            </a:r>
          </a:p>
        </p:txBody>
      </p:sp>
      <p:sp>
        <p:nvSpPr>
          <p:cNvPr id="5" name="Rectangle: Rounded Corners 4">
            <a:extLst>
              <a:ext uri="{FF2B5EF4-FFF2-40B4-BE49-F238E27FC236}">
                <a16:creationId xmlns:a16="http://schemas.microsoft.com/office/drawing/2014/main" id="{DFCBDE2B-3497-4427-8851-D692C2DD8908}"/>
              </a:ext>
            </a:extLst>
          </p:cNvPr>
          <p:cNvSpPr/>
          <p:nvPr/>
        </p:nvSpPr>
        <p:spPr>
          <a:xfrm>
            <a:off x="1675480" y="3385132"/>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Functions</a:t>
            </a:r>
          </a:p>
        </p:txBody>
      </p:sp>
      <p:sp>
        <p:nvSpPr>
          <p:cNvPr id="6" name="Rectangle: Rounded Corners 5">
            <a:extLst>
              <a:ext uri="{FF2B5EF4-FFF2-40B4-BE49-F238E27FC236}">
                <a16:creationId xmlns:a16="http://schemas.microsoft.com/office/drawing/2014/main" id="{CD2E74EF-9C75-481B-AE3E-5E2D61ECEE19}"/>
              </a:ext>
            </a:extLst>
          </p:cNvPr>
          <p:cNvSpPr/>
          <p:nvPr/>
        </p:nvSpPr>
        <p:spPr>
          <a:xfrm>
            <a:off x="6290630" y="339850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General</a:t>
            </a:r>
          </a:p>
        </p:txBody>
      </p:sp>
      <p:sp>
        <p:nvSpPr>
          <p:cNvPr id="7" name="Rectangle: Rounded Corners 6">
            <a:extLst>
              <a:ext uri="{FF2B5EF4-FFF2-40B4-BE49-F238E27FC236}">
                <a16:creationId xmlns:a16="http://schemas.microsoft.com/office/drawing/2014/main" id="{176EE507-EA86-4EFF-B722-CD7F4E882B03}"/>
              </a:ext>
            </a:extLst>
          </p:cNvPr>
          <p:cNvSpPr/>
          <p:nvPr/>
        </p:nvSpPr>
        <p:spPr>
          <a:xfrm>
            <a:off x="1675480" y="4649920"/>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Names</a:t>
            </a:r>
          </a:p>
        </p:txBody>
      </p:sp>
      <p:sp>
        <p:nvSpPr>
          <p:cNvPr id="8" name="Rectangle: Rounded Corners 7">
            <a:extLst>
              <a:ext uri="{FF2B5EF4-FFF2-40B4-BE49-F238E27FC236}">
                <a16:creationId xmlns:a16="http://schemas.microsoft.com/office/drawing/2014/main" id="{A64F8A7E-53DA-496C-B72E-D0A0D6E3BF96}"/>
              </a:ext>
            </a:extLst>
          </p:cNvPr>
          <p:cNvSpPr/>
          <p:nvPr/>
        </p:nvSpPr>
        <p:spPr>
          <a:xfrm>
            <a:off x="6290630" y="4649919"/>
            <a:ext cx="3976171" cy="947049"/>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a:t>
            </a:r>
          </a:p>
        </p:txBody>
      </p:sp>
    </p:spTree>
    <p:extLst>
      <p:ext uri="{BB962C8B-B14F-4D97-AF65-F5344CB8AC3E}">
        <p14:creationId xmlns:p14="http://schemas.microsoft.com/office/powerpoint/2010/main" val="3114090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Inappropriate Information</a:t>
            </a:r>
          </a:p>
        </p:txBody>
      </p:sp>
    </p:spTree>
    <p:extLst>
      <p:ext uri="{BB962C8B-B14F-4D97-AF65-F5344CB8AC3E}">
        <p14:creationId xmlns:p14="http://schemas.microsoft.com/office/powerpoint/2010/main" val="2712266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Obsolete Comment</a:t>
            </a:r>
          </a:p>
        </p:txBody>
      </p:sp>
    </p:spTree>
    <p:extLst>
      <p:ext uri="{BB962C8B-B14F-4D97-AF65-F5344CB8AC3E}">
        <p14:creationId xmlns:p14="http://schemas.microsoft.com/office/powerpoint/2010/main" val="23351244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Redundant Comment</a:t>
            </a:r>
          </a:p>
        </p:txBody>
      </p:sp>
      <p:sp>
        <p:nvSpPr>
          <p:cNvPr id="4" name="TextBox 3">
            <a:extLst>
              <a:ext uri="{FF2B5EF4-FFF2-40B4-BE49-F238E27FC236}">
                <a16:creationId xmlns:a16="http://schemas.microsoft.com/office/drawing/2014/main" id="{8B7C35C0-FF45-4F7A-B9FB-A31E865AA5D9}"/>
              </a:ext>
            </a:extLst>
          </p:cNvPr>
          <p:cNvSpPr txBox="1"/>
          <p:nvPr/>
        </p:nvSpPr>
        <p:spPr>
          <a:xfrm>
            <a:off x="629356" y="3828710"/>
            <a:ext cx="10724444" cy="1862048"/>
          </a:xfrm>
          <a:prstGeom prst="rect">
            <a:avLst/>
          </a:prstGeom>
          <a:noFill/>
        </p:spPr>
        <p:txBody>
          <a:bodyPr wrap="square" rtlCol="0">
            <a:spAutoFit/>
          </a:bodyPr>
          <a:lstStyle/>
          <a:p>
            <a:r>
              <a:rPr lang="en-US" sz="11500" dirty="0" err="1">
                <a:solidFill>
                  <a:schemeClr val="bg1"/>
                </a:solidFill>
              </a:rPr>
              <a:t>i</a:t>
            </a:r>
            <a:r>
              <a:rPr lang="en-US" sz="11500" dirty="0">
                <a:solidFill>
                  <a:schemeClr val="bg1"/>
                </a:solidFill>
              </a:rPr>
              <a:t>++ // increment </a:t>
            </a:r>
            <a:r>
              <a:rPr lang="en-US" sz="11500" dirty="0" err="1">
                <a:solidFill>
                  <a:schemeClr val="bg1"/>
                </a:solidFill>
              </a:rPr>
              <a:t>i</a:t>
            </a:r>
            <a:endParaRPr lang="en-US" sz="11500" dirty="0">
              <a:solidFill>
                <a:schemeClr val="bg1"/>
              </a:solidFill>
            </a:endParaRPr>
          </a:p>
        </p:txBody>
      </p:sp>
    </p:spTree>
    <p:extLst>
      <p:ext uri="{BB962C8B-B14F-4D97-AF65-F5344CB8AC3E}">
        <p14:creationId xmlns:p14="http://schemas.microsoft.com/office/powerpoint/2010/main" val="136520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584A-4A82-4E95-8627-D9D64F42FEAA}"/>
              </a:ext>
            </a:extLst>
          </p:cNvPr>
          <p:cNvSpPr>
            <a:spLocks noGrp="1"/>
          </p:cNvSpPr>
          <p:nvPr>
            <p:ph type="title"/>
          </p:nvPr>
        </p:nvSpPr>
        <p:spPr/>
        <p:txBody>
          <a:bodyPr>
            <a:normAutofit/>
          </a:bodyPr>
          <a:lstStyle/>
          <a:p>
            <a:r>
              <a:rPr lang="en-US" sz="4300" dirty="0"/>
              <a:t>What Software Craftsmanship is not</a:t>
            </a:r>
          </a:p>
        </p:txBody>
      </p:sp>
      <p:sp>
        <p:nvSpPr>
          <p:cNvPr id="3" name="Rectangle: Rounded Corners 2">
            <a:extLst>
              <a:ext uri="{FF2B5EF4-FFF2-40B4-BE49-F238E27FC236}">
                <a16:creationId xmlns:a16="http://schemas.microsoft.com/office/drawing/2014/main" id="{236640EA-927C-4A7B-A47D-7D75DA8462EF}"/>
              </a:ext>
            </a:extLst>
          </p:cNvPr>
          <p:cNvSpPr/>
          <p:nvPr/>
        </p:nvSpPr>
        <p:spPr>
          <a:xfrm>
            <a:off x="838199" y="1837189"/>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Beautiful Code</a:t>
            </a:r>
          </a:p>
        </p:txBody>
      </p:sp>
      <p:sp>
        <p:nvSpPr>
          <p:cNvPr id="4" name="Rectangle: Rounded Corners 3">
            <a:extLst>
              <a:ext uri="{FF2B5EF4-FFF2-40B4-BE49-F238E27FC236}">
                <a16:creationId xmlns:a16="http://schemas.microsoft.com/office/drawing/2014/main" id="{335B85BE-376F-4F9D-8F73-5973E0B71B1A}"/>
              </a:ext>
            </a:extLst>
          </p:cNvPr>
          <p:cNvSpPr/>
          <p:nvPr/>
        </p:nvSpPr>
        <p:spPr>
          <a:xfrm>
            <a:off x="4635965" y="1870745"/>
            <a:ext cx="3473741" cy="1598102"/>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bg1"/>
                </a:solidFill>
              </a:rPr>
              <a:t>Test-Driven Development</a:t>
            </a:r>
          </a:p>
        </p:txBody>
      </p:sp>
      <p:sp>
        <p:nvSpPr>
          <p:cNvPr id="9" name="Rectangle: Rounded Corners 8">
            <a:extLst>
              <a:ext uri="{FF2B5EF4-FFF2-40B4-BE49-F238E27FC236}">
                <a16:creationId xmlns:a16="http://schemas.microsoft.com/office/drawing/2014/main" id="{4CAF782C-8D0F-45E1-A4B1-B9854D203078}"/>
              </a:ext>
            </a:extLst>
          </p:cNvPr>
          <p:cNvSpPr/>
          <p:nvPr/>
        </p:nvSpPr>
        <p:spPr>
          <a:xfrm>
            <a:off x="3359616" y="2072081"/>
            <a:ext cx="5472768" cy="2713838"/>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Self-Selected Group of People</a:t>
            </a:r>
          </a:p>
        </p:txBody>
      </p:sp>
    </p:spTree>
    <p:extLst>
      <p:ext uri="{BB962C8B-B14F-4D97-AF65-F5344CB8AC3E}">
        <p14:creationId xmlns:p14="http://schemas.microsoft.com/office/powerpoint/2010/main" val="32690286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32917 -0.11111 " pathEditMode="relative" rAng="0" ptsTypes="AA">
                                      <p:cBhvr>
                                        <p:cTn id="6" dur="1000" fill="hold"/>
                                        <p:tgtEl>
                                          <p:spTgt spid="9"/>
                                        </p:tgtEl>
                                        <p:attrNameLst>
                                          <p:attrName>ppt_x</p:attrName>
                                          <p:attrName>ppt_y</p:attrName>
                                        </p:attrNameLst>
                                      </p:cBhvr>
                                      <p:rCtr x="16458" y="-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Poorly Written Comment</a:t>
            </a:r>
          </a:p>
        </p:txBody>
      </p:sp>
    </p:spTree>
    <p:extLst>
      <p:ext uri="{BB962C8B-B14F-4D97-AF65-F5344CB8AC3E}">
        <p14:creationId xmlns:p14="http://schemas.microsoft.com/office/powerpoint/2010/main" val="2925801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Comments</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Commented-Out Code</a:t>
            </a:r>
          </a:p>
        </p:txBody>
      </p:sp>
    </p:spTree>
    <p:extLst>
      <p:ext uri="{BB962C8B-B14F-4D97-AF65-F5344CB8AC3E}">
        <p14:creationId xmlns:p14="http://schemas.microsoft.com/office/powerpoint/2010/main" val="908724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70558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5" name="Rectangle: Rounded Corners 4">
            <a:extLst>
              <a:ext uri="{FF2B5EF4-FFF2-40B4-BE49-F238E27FC236}">
                <a16:creationId xmlns:a16="http://schemas.microsoft.com/office/drawing/2014/main" id="{7C8DAFC3-979F-497D-B0B0-8F779486FAFB}"/>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spTree>
    <p:extLst>
      <p:ext uri="{BB962C8B-B14F-4D97-AF65-F5344CB8AC3E}">
        <p14:creationId xmlns:p14="http://schemas.microsoft.com/office/powerpoint/2010/main" val="149702497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 -3.7037E-6 L -0.12305 -3.7037E-6 C -0.17826 -3.7037E-6 -0.24609 0.05324 -0.24609 0.09653 L -0.24609 0.19329 " pathEditMode="relative" rAng="0" ptsTypes="AAAA">
                                      <p:cBhvr>
                                        <p:cTn id="6" dur="2000" fill="hold"/>
                                        <p:tgtEl>
                                          <p:spTgt spid="5"/>
                                        </p:tgtEl>
                                        <p:attrNameLst>
                                          <p:attrName>ppt_x</p:attrName>
                                          <p:attrName>ppt_y</p:attrName>
                                        </p:attrNameLst>
                                      </p:cBhvr>
                                      <p:rCtr x="-12305" y="9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26753" y="3331292"/>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Build Requires More Than One Step</a:t>
            </a:r>
          </a:p>
        </p:txBody>
      </p:sp>
      <p:pic>
        <p:nvPicPr>
          <p:cNvPr id="4" name="Picture 3">
            <a:extLst>
              <a:ext uri="{FF2B5EF4-FFF2-40B4-BE49-F238E27FC236}">
                <a16:creationId xmlns:a16="http://schemas.microsoft.com/office/drawing/2014/main" id="{64C00673-6CC1-41B6-8C14-589BE56C5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763" y="1545319"/>
            <a:ext cx="5127957" cy="4469890"/>
          </a:xfrm>
          <a:prstGeom prst="rect">
            <a:avLst/>
          </a:prstGeom>
        </p:spPr>
      </p:pic>
    </p:spTree>
    <p:extLst>
      <p:ext uri="{BB962C8B-B14F-4D97-AF65-F5344CB8AC3E}">
        <p14:creationId xmlns:p14="http://schemas.microsoft.com/office/powerpoint/2010/main" val="39988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Environment</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Tests Require More Than One Step</a:t>
            </a:r>
          </a:p>
        </p:txBody>
      </p:sp>
    </p:spTree>
    <p:extLst>
      <p:ext uri="{BB962C8B-B14F-4D97-AF65-F5344CB8AC3E}">
        <p14:creationId xmlns:p14="http://schemas.microsoft.com/office/powerpoint/2010/main" val="14048113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Function</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Dead Function</a:t>
            </a:r>
          </a:p>
        </p:txBody>
      </p:sp>
    </p:spTree>
    <p:extLst>
      <p:ext uri="{BB962C8B-B14F-4D97-AF65-F5344CB8AC3E}">
        <p14:creationId xmlns:p14="http://schemas.microsoft.com/office/powerpoint/2010/main" val="192068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Obvious Behavior is Unimplemented</a:t>
            </a:r>
          </a:p>
        </p:txBody>
      </p:sp>
    </p:spTree>
    <p:extLst>
      <p:ext uri="{BB962C8B-B14F-4D97-AF65-F5344CB8AC3E}">
        <p14:creationId xmlns:p14="http://schemas.microsoft.com/office/powerpoint/2010/main" val="18516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Incorrect Behavior at the Boundaries</a:t>
            </a:r>
          </a:p>
        </p:txBody>
      </p:sp>
    </p:spTree>
    <p:extLst>
      <p:ext uri="{BB962C8B-B14F-4D97-AF65-F5344CB8AC3E}">
        <p14:creationId xmlns:p14="http://schemas.microsoft.com/office/powerpoint/2010/main" val="39509280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8D40-E8CE-438B-90A4-B29814930133}"/>
              </a:ext>
            </a:extLst>
          </p:cNvPr>
          <p:cNvSpPr>
            <a:spLocks noGrp="1"/>
          </p:cNvSpPr>
          <p:nvPr>
            <p:ph type="title"/>
          </p:nvPr>
        </p:nvSpPr>
        <p:spPr/>
        <p:txBody>
          <a:bodyPr/>
          <a:lstStyle/>
          <a:p>
            <a:r>
              <a:rPr lang="en-US" dirty="0"/>
              <a:t>Code Smells – General</a:t>
            </a:r>
          </a:p>
        </p:txBody>
      </p:sp>
      <p:sp>
        <p:nvSpPr>
          <p:cNvPr id="3" name="Rectangle: Rounded Corners 2">
            <a:extLst>
              <a:ext uri="{FF2B5EF4-FFF2-40B4-BE49-F238E27FC236}">
                <a16:creationId xmlns:a16="http://schemas.microsoft.com/office/drawing/2014/main" id="{D88349DD-1BC6-4B0D-A8C2-150C8432CBAD}"/>
              </a:ext>
            </a:extLst>
          </p:cNvPr>
          <p:cNvSpPr/>
          <p:nvPr/>
        </p:nvSpPr>
        <p:spPr>
          <a:xfrm>
            <a:off x="3318257" y="2020285"/>
            <a:ext cx="5555485" cy="1325563"/>
          </a:xfrm>
          <a:prstGeom prst="roundRect">
            <a:avLst/>
          </a:prstGeom>
          <a:solidFill>
            <a:srgbClr val="F6B1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Overridden Safeties</a:t>
            </a:r>
          </a:p>
        </p:txBody>
      </p:sp>
    </p:spTree>
    <p:extLst>
      <p:ext uri="{BB962C8B-B14F-4D97-AF65-F5344CB8AC3E}">
        <p14:creationId xmlns:p14="http://schemas.microsoft.com/office/powerpoint/2010/main" val="3245826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8705</Words>
  <Application>Microsoft Office PowerPoint</Application>
  <PresentationFormat>Widescreen</PresentationFormat>
  <Paragraphs>963</Paragraphs>
  <Slides>131</Slides>
  <Notes>100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131</vt:i4>
      </vt:variant>
    </vt:vector>
  </HeadingPairs>
  <TitlesOfParts>
    <vt:vector size="138" baseType="lpstr">
      <vt:lpstr>Arial</vt:lpstr>
      <vt:lpstr>Calibri</vt:lpstr>
      <vt:lpstr>Consolas</vt:lpstr>
      <vt:lpstr>Courier New</vt:lpstr>
      <vt:lpstr>Kamerik205 8</vt:lpstr>
      <vt:lpstr>Office Theme</vt:lpstr>
      <vt:lpstr>Custom Design</vt:lpstr>
      <vt:lpstr>PowerPoint Presentation</vt:lpstr>
      <vt:lpstr>Who is Chad Green</vt:lpstr>
      <vt:lpstr>What is Software Craftsmanship</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What Software Craftsmanship is not</vt:lpstr>
      <vt:lpstr>Why Software Craftsmanship</vt:lpstr>
      <vt:lpstr>What is Software Development</vt:lpstr>
      <vt:lpstr>Agile Manifesto Ignites a Spark</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History of Software Craftsmanship</vt:lpstr>
      <vt:lpstr>Manifesto for Software Craftsmanship</vt:lpstr>
      <vt:lpstr>Manifesto for Software Craftsmanship</vt:lpstr>
      <vt:lpstr>PowerPoint Presentation</vt:lpstr>
      <vt:lpstr>Manifesto for Software Craftsmanship</vt:lpstr>
      <vt:lpstr>Manifesto for Software Craftsmanship</vt:lpstr>
      <vt:lpstr>PowerPoint Presentation</vt:lpstr>
      <vt:lpstr>Technical Debt</vt:lpstr>
      <vt:lpstr>What is Technical Debt</vt:lpstr>
      <vt:lpstr>Example of Technical Debt</vt:lpstr>
      <vt:lpstr>Example of Technical Debt</vt:lpstr>
      <vt:lpstr>Example of Technical Debt</vt:lpstr>
      <vt:lpstr>Example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Common Causes of Technical Debt</vt:lpstr>
      <vt:lpstr>SOLID Principles</vt:lpstr>
      <vt:lpstr>S.O.L.I.D.</vt:lpstr>
      <vt:lpstr>Single Responsibility Principle (SRP)</vt:lpstr>
      <vt:lpstr>Single Responsibility Principle (SRP)</vt:lpstr>
      <vt:lpstr>Single Responsibility Principle (SRP)</vt:lpstr>
      <vt:lpstr>Single Responsibility Principle (SRP)</vt:lpstr>
      <vt:lpstr>Open-Closed Principle (OCP)</vt:lpstr>
      <vt:lpstr>Liskov Substitution Principle (LSP)</vt:lpstr>
      <vt:lpstr>Liskov Substitution Principle (LSP)</vt:lpstr>
      <vt:lpstr>Liskov Substitution Principle (LSP)</vt:lpstr>
      <vt:lpstr>Liskov Substitution Principle (LSP)</vt:lpstr>
      <vt:lpstr>Interface Segregation Principle (ISP)</vt:lpstr>
      <vt:lpstr>Dependency Inversion Principle (DIP)</vt:lpstr>
      <vt:lpstr>Other Key Principles</vt:lpstr>
      <vt:lpstr>DRY – Don’t Repeat Yourself</vt:lpstr>
      <vt:lpstr>PowerPoint Presentation</vt:lpstr>
      <vt:lpstr>KISS – Keep it Simple Stupid</vt:lpstr>
      <vt:lpstr>YANGI – You Aren’t Going to Need It</vt:lpstr>
      <vt:lpstr>Key Practices</vt:lpstr>
      <vt:lpstr>TDD – Test Driven Development</vt:lpstr>
      <vt:lpstr>Three Laws of TDD</vt:lpstr>
      <vt:lpstr>Three Laws of TDD</vt:lpstr>
      <vt:lpstr>Three Laws of TDD</vt:lpstr>
      <vt:lpstr>Pair Programing</vt:lpstr>
      <vt:lpstr>Practicing – Coding Katas</vt:lpstr>
      <vt:lpstr>Practicing – Coding Katas</vt:lpstr>
      <vt:lpstr>Practicing – Coding Katas</vt:lpstr>
      <vt:lpstr>Code Smells</vt:lpstr>
      <vt:lpstr>Code Smells</vt:lpstr>
      <vt:lpstr>Code Smells – Comments</vt:lpstr>
      <vt:lpstr>Code Smells – Comments</vt:lpstr>
      <vt:lpstr>Code Smells – Comments</vt:lpstr>
      <vt:lpstr>Code Smells – Comments</vt:lpstr>
      <vt:lpstr>Code Smells – Comments</vt:lpstr>
      <vt:lpstr>Code Smells – Environment</vt:lpstr>
      <vt:lpstr>Code Smells – Environment</vt:lpstr>
      <vt:lpstr>Code Smells – Environment</vt:lpstr>
      <vt:lpstr>Code Smells – Environment</vt:lpstr>
      <vt:lpstr>Code Smells – Function</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General</vt:lpstr>
      <vt:lpstr>Code Smells – Names</vt:lpstr>
      <vt:lpstr>PowerPoint Presentation</vt:lpstr>
      <vt:lpstr>PowerPoint Presentation</vt:lpstr>
      <vt:lpstr>PowerPoint Presentation</vt:lpstr>
      <vt:lpstr>PowerPoint Presentation</vt:lpstr>
      <vt:lpstr>PowerPoint Presentation</vt:lpstr>
      <vt:lpstr>Code Smells – Names</vt:lpstr>
      <vt:lpstr>Code Smells – Names</vt:lpstr>
      <vt:lpstr>Code Smells – Tests</vt:lpstr>
      <vt:lpstr>Code Smells – Tests</vt:lpstr>
      <vt:lpstr>Code Smells – Tests</vt:lpstr>
      <vt:lpstr>Code Smells – Tests</vt:lpstr>
      <vt:lpstr>Code Smells – Tests</vt:lpstr>
      <vt:lpstr>Code Smells – Tests</vt:lpstr>
      <vt:lpstr>Getting More</vt:lpstr>
      <vt:lpstr>Books</vt:lpstr>
      <vt:lpstr>Podcasts</vt:lpstr>
      <vt:lpstr>Live Coding</vt:lpstr>
      <vt:lpstr>Meetups</vt:lpstr>
      <vt:lpstr>Virtual/Hybrid Meetups</vt:lpstr>
      <vt:lpstr>Conferences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44</cp:revision>
  <dcterms:created xsi:type="dcterms:W3CDTF">2021-06-26T13:14:53Z</dcterms:created>
  <dcterms:modified xsi:type="dcterms:W3CDTF">2021-10-11T22:29:38Z</dcterms:modified>
</cp:coreProperties>
</file>